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20.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1.xml" ContentType="application/vnd.openxmlformats-officedocument.presentationml.notesSlide+xml"/>
  <Override PartName="/ppt/tags/tag3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30.xml" ContentType="application/vnd.openxmlformats-officedocument.presentationml.notesSlide+xml"/>
  <Override PartName="/ppt/tags/tag41.xml" ContentType="application/vnd.openxmlformats-officedocument.presentationml.tags+xml"/>
  <Override PartName="/ppt/notesSlides/notesSlide31.xml" ContentType="application/vnd.openxmlformats-officedocument.presentationml.notesSlide+xml"/>
  <Override PartName="/ppt/tags/tag42.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2"/>
  </p:notesMasterIdLst>
  <p:sldIdLst>
    <p:sldId id="256" r:id="rId2"/>
    <p:sldId id="258" r:id="rId3"/>
    <p:sldId id="260" r:id="rId4"/>
    <p:sldId id="261" r:id="rId5"/>
    <p:sldId id="360" r:id="rId6"/>
    <p:sldId id="335" r:id="rId7"/>
    <p:sldId id="371" r:id="rId8"/>
    <p:sldId id="339" r:id="rId9"/>
    <p:sldId id="340" r:id="rId10"/>
    <p:sldId id="380" r:id="rId11"/>
    <p:sldId id="366" r:id="rId12"/>
    <p:sldId id="267" r:id="rId13"/>
    <p:sldId id="324" r:id="rId14"/>
    <p:sldId id="372" r:id="rId15"/>
    <p:sldId id="341" r:id="rId16"/>
    <p:sldId id="373" r:id="rId17"/>
    <p:sldId id="379" r:id="rId18"/>
    <p:sldId id="331" r:id="rId19"/>
    <p:sldId id="346" r:id="rId20"/>
    <p:sldId id="370" r:id="rId21"/>
    <p:sldId id="347" r:id="rId22"/>
    <p:sldId id="348" r:id="rId23"/>
    <p:sldId id="326" r:id="rId24"/>
    <p:sldId id="327" r:id="rId25"/>
    <p:sldId id="333" r:id="rId26"/>
    <p:sldId id="364" r:id="rId27"/>
    <p:sldId id="376" r:id="rId28"/>
    <p:sldId id="377" r:id="rId29"/>
    <p:sldId id="349" r:id="rId30"/>
    <p:sldId id="334" r:id="rId31"/>
    <p:sldId id="375" r:id="rId32"/>
    <p:sldId id="263" r:id="rId33"/>
    <p:sldId id="381" r:id="rId34"/>
    <p:sldId id="378" r:id="rId35"/>
    <p:sldId id="354" r:id="rId36"/>
    <p:sldId id="265" r:id="rId37"/>
    <p:sldId id="336" r:id="rId38"/>
    <p:sldId id="337" r:id="rId39"/>
    <p:sldId id="338" r:id="rId40"/>
    <p:sldId id="35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0B9"/>
    <a:srgbClr val="FAA9CC"/>
    <a:srgbClr val="DCB956"/>
    <a:srgbClr val="FFF3CC"/>
    <a:srgbClr val="687673"/>
    <a:srgbClr val="A9BFBA"/>
    <a:srgbClr val="AEAEAE"/>
    <a:srgbClr val="7998C6"/>
    <a:srgbClr val="DCE9FC"/>
    <a:srgbClr val="8090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93"/>
    <p:restoredTop sz="89555"/>
  </p:normalViewPr>
  <p:slideViewPr>
    <p:cSldViewPr snapToGrid="0">
      <p:cViewPr varScale="1">
        <p:scale>
          <a:sx n="100" d="100"/>
          <a:sy n="100" d="100"/>
        </p:scale>
        <p:origin x="1016" y="168"/>
      </p:cViewPr>
      <p:guideLst/>
    </p:cSldViewPr>
  </p:slid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FBE2A-09F7-CE4F-B7C3-F84E739D2615}" type="datetimeFigureOut">
              <a:rPr lang="en-GB" smtClean="0"/>
              <a:t>06/08/2025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4678A7-551E-E24D-9F97-91264C40AA06}" type="slidenum">
              <a:rPr lang="en-GB" smtClean="0"/>
              <a:t>‹#›</a:t>
            </a:fld>
            <a:endParaRPr lang="en-GB"/>
          </a:p>
        </p:txBody>
      </p:sp>
    </p:spTree>
    <p:extLst>
      <p:ext uri="{BB962C8B-B14F-4D97-AF65-F5344CB8AC3E}">
        <p14:creationId xmlns:p14="http://schemas.microsoft.com/office/powerpoint/2010/main" val="2303829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678A7-551E-E24D-9F97-91264C40AA06}" type="slidenum">
              <a:rPr lang="en-GB" smtClean="0"/>
              <a:t>1</a:t>
            </a:fld>
            <a:endParaRPr lang="en-GB"/>
          </a:p>
        </p:txBody>
      </p:sp>
    </p:spTree>
    <p:extLst>
      <p:ext uri="{BB962C8B-B14F-4D97-AF65-F5344CB8AC3E}">
        <p14:creationId xmlns:p14="http://schemas.microsoft.com/office/powerpoint/2010/main" val="937977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work is around the sensing system around test mass. There two sensors.  </a:t>
            </a:r>
          </a:p>
        </p:txBody>
      </p:sp>
      <p:sp>
        <p:nvSpPr>
          <p:cNvPr id="4" name="Slide Number Placeholder 3"/>
          <p:cNvSpPr>
            <a:spLocks noGrp="1"/>
          </p:cNvSpPr>
          <p:nvPr>
            <p:ph type="sldNum" sz="quarter" idx="5"/>
          </p:nvPr>
        </p:nvSpPr>
        <p:spPr/>
        <p:txBody>
          <a:bodyPr/>
          <a:lstStyle/>
          <a:p>
            <a:fld id="{AF4678A7-551E-E24D-9F97-91264C40AA06}" type="slidenum">
              <a:rPr lang="en-GB" smtClean="0"/>
              <a:t>10</a:t>
            </a:fld>
            <a:endParaRPr lang="en-GB"/>
          </a:p>
        </p:txBody>
      </p:sp>
    </p:spTree>
    <p:extLst>
      <p:ext uri="{BB962C8B-B14F-4D97-AF65-F5344CB8AC3E}">
        <p14:creationId xmlns:p14="http://schemas.microsoft.com/office/powerpoint/2010/main" val="4265957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Mechanical set up on the test mass side. We have CPS and </a:t>
            </a:r>
            <a:r>
              <a:rPr lang="en-GB" dirty="0" err="1"/>
              <a:t>hoQIs</a:t>
            </a:r>
            <a:r>
              <a:rPr lang="en-GB" dirty="0"/>
              <a:t> and the horizonal and vertical direction, and my experiment is performed only on the horizontal one.</a:t>
            </a:r>
          </a:p>
          <a:p>
            <a:endParaRPr lang="en-GB" dirty="0"/>
          </a:p>
          <a:p>
            <a:r>
              <a:rPr lang="en-GB" dirty="0"/>
              <a:t>CPS are mounted on the inner frame, with two electrodes on one side, it is isolated from the metal frame. A metal stop is use to </a:t>
            </a:r>
            <a:r>
              <a:rPr lang="en-GB" dirty="0" err="1"/>
              <a:t>preven</a:t>
            </a:r>
            <a:r>
              <a:rPr lang="en-GB" dirty="0"/>
              <a:t> the test from hitting the electrode, when the test mass reached the limited moving range, the circuit is </a:t>
            </a:r>
            <a:r>
              <a:rPr lang="en-GB" dirty="0" err="1"/>
              <a:t>shortcutted</a:t>
            </a:r>
            <a:r>
              <a:rPr lang="en-GB" dirty="0"/>
              <a:t>, resulting a zero output. </a:t>
            </a:r>
          </a:p>
          <a:p>
            <a:endParaRPr lang="en-GB" dirty="0"/>
          </a:p>
          <a:p>
            <a:r>
              <a:rPr lang="en-GB" dirty="0" err="1"/>
              <a:t>Hoqi</a:t>
            </a:r>
            <a:r>
              <a:rPr lang="en-GB" dirty="0"/>
              <a:t> is an compact inter ferrometer that one retro reflector is on the test mass forming a test arm. </a:t>
            </a:r>
          </a:p>
          <a:p>
            <a:endParaRPr lang="en-GB" dirty="0"/>
          </a:p>
          <a:p>
            <a:r>
              <a:rPr lang="en-GB" dirty="0"/>
              <a:t>On the right is the </a:t>
            </a:r>
            <a:r>
              <a:rPr lang="en-GB" dirty="0" err="1"/>
              <a:t>mearsured</a:t>
            </a:r>
            <a:r>
              <a:rPr lang="en-GB" dirty="0"/>
              <a:t> and designed value for the end of test mass system. X0 x, difference </a:t>
            </a:r>
          </a:p>
        </p:txBody>
      </p:sp>
      <p:sp>
        <p:nvSpPr>
          <p:cNvPr id="4" name="Slide Number Placeholder 3"/>
          <p:cNvSpPr>
            <a:spLocks noGrp="1"/>
          </p:cNvSpPr>
          <p:nvPr>
            <p:ph type="sldNum" sz="quarter" idx="5"/>
          </p:nvPr>
        </p:nvSpPr>
        <p:spPr/>
        <p:txBody>
          <a:bodyPr/>
          <a:lstStyle/>
          <a:p>
            <a:fld id="{AF4678A7-551E-E24D-9F97-91264C40AA06}" type="slidenum">
              <a:rPr lang="en-GB" smtClean="0"/>
              <a:t>11</a:t>
            </a:fld>
            <a:endParaRPr lang="en-GB"/>
          </a:p>
        </p:txBody>
      </p:sp>
    </p:spTree>
    <p:extLst>
      <p:ext uri="{BB962C8B-B14F-4D97-AF65-F5344CB8AC3E}">
        <p14:creationId xmlns:p14="http://schemas.microsoft.com/office/powerpoint/2010/main" val="1130882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Lab set up.</a:t>
            </a:r>
          </a:p>
          <a:p>
            <a:endParaRPr lang="en-GB" dirty="0"/>
          </a:p>
          <a:p>
            <a:r>
              <a:rPr lang="en-GB" dirty="0"/>
              <a:t>Left is the structure, end mass is connect to </a:t>
            </a:r>
            <a:r>
              <a:rPr lang="en-GB" dirty="0" err="1"/>
              <a:t>mictrometer</a:t>
            </a:r>
            <a:r>
              <a:rPr lang="en-GB" dirty="0"/>
              <a:t> rail from a connector. </a:t>
            </a:r>
            <a:r>
              <a:rPr lang="en-GB" dirty="0" err="1"/>
              <a:t>Micrometer</a:t>
            </a:r>
            <a:r>
              <a:rPr lang="en-GB" dirty="0"/>
              <a:t> rail are used to apply a horizontal translation and read the location of the end mass.</a:t>
            </a:r>
          </a:p>
          <a:p>
            <a:endParaRPr lang="en-GB" dirty="0"/>
          </a:p>
          <a:p>
            <a:r>
              <a:rPr lang="en-GB" dirty="0"/>
              <a:t>On the right is part of the devices for data acquisition, among which there is a </a:t>
            </a:r>
            <a:r>
              <a:rPr lang="en-GB" dirty="0" err="1"/>
              <a:t>virgo</a:t>
            </a:r>
            <a:r>
              <a:rPr lang="en-GB" dirty="0"/>
              <a:t> </a:t>
            </a:r>
            <a:r>
              <a:rPr lang="en-GB" dirty="0" err="1"/>
              <a:t>daq</a:t>
            </a:r>
            <a:r>
              <a:rPr lang="en-GB" dirty="0"/>
              <a:t> box that acts as an interface for digital and </a:t>
            </a:r>
            <a:r>
              <a:rPr lang="en-GB" dirty="0" err="1"/>
              <a:t>analog</a:t>
            </a:r>
            <a:r>
              <a:rPr lang="en-GB" dirty="0"/>
              <a:t> signal converting to each other, and is connect to a real time pc, allow for remote real time </a:t>
            </a:r>
            <a:r>
              <a:rPr lang="en-GB" dirty="0" err="1"/>
              <a:t>daq</a:t>
            </a:r>
            <a:r>
              <a:rPr lang="en-GB" dirty="0"/>
              <a:t> and control.</a:t>
            </a:r>
          </a:p>
        </p:txBody>
      </p:sp>
      <p:sp>
        <p:nvSpPr>
          <p:cNvPr id="4" name="Slide Number Placeholder 3"/>
          <p:cNvSpPr>
            <a:spLocks noGrp="1"/>
          </p:cNvSpPr>
          <p:nvPr>
            <p:ph type="sldNum" sz="quarter" idx="5"/>
          </p:nvPr>
        </p:nvSpPr>
        <p:spPr/>
        <p:txBody>
          <a:bodyPr/>
          <a:lstStyle/>
          <a:p>
            <a:fld id="{AF4678A7-551E-E24D-9F97-91264C40AA06}" type="slidenum">
              <a:rPr lang="en-GB" smtClean="0"/>
              <a:t>12</a:t>
            </a:fld>
            <a:endParaRPr lang="en-GB"/>
          </a:p>
        </p:txBody>
      </p:sp>
    </p:spTree>
    <p:extLst>
      <p:ext uri="{BB962C8B-B14F-4D97-AF65-F5344CB8AC3E}">
        <p14:creationId xmlns:p14="http://schemas.microsoft.com/office/powerpoint/2010/main" val="4242686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CPS is using difference capacitive sensing method. The target is placed inside the electrode, forming two capacitor on opposite sides with the impedance </a:t>
            </a:r>
            <a:r>
              <a:rPr lang="en-GB" dirty="0" err="1"/>
              <a:t>denpending</a:t>
            </a:r>
            <a:r>
              <a:rPr lang="en-GB" dirty="0"/>
              <a:t> on two intervals. By finding the difference between voltage applied on the two capacitive, we can find a one to one correlation between the </a:t>
            </a:r>
            <a:r>
              <a:rPr lang="en-GB" dirty="0" err="1"/>
              <a:t>taget’s</a:t>
            </a:r>
            <a:r>
              <a:rPr lang="en-GB" dirty="0"/>
              <a:t> position in the electrode </a:t>
            </a:r>
            <a:r>
              <a:rPr lang="en-GB" dirty="0" err="1"/>
              <a:t>frams</a:t>
            </a:r>
            <a:r>
              <a:rPr lang="en-GB" dirty="0"/>
              <a:t> and the output voltage. </a:t>
            </a:r>
          </a:p>
          <a:p>
            <a:endParaRPr lang="en-GB" dirty="0"/>
          </a:p>
          <a:p>
            <a:r>
              <a:rPr lang="en-GB" dirty="0"/>
              <a:t>Input </a:t>
            </a:r>
            <a:r>
              <a:rPr lang="en-GB" dirty="0" err="1"/>
              <a:t>souce</a:t>
            </a:r>
            <a:r>
              <a:rPr lang="en-GB" dirty="0"/>
              <a:t> inject to the </a:t>
            </a:r>
            <a:r>
              <a:rPr lang="en-GB" dirty="0" err="1"/>
              <a:t>em</a:t>
            </a:r>
            <a:r>
              <a:rPr lang="en-GB" dirty="0"/>
              <a:t> from a input capacitor after amplification. The signal coming out from the electrodes are being </a:t>
            </a:r>
          </a:p>
        </p:txBody>
      </p:sp>
      <p:sp>
        <p:nvSpPr>
          <p:cNvPr id="4" name="Slide Number Placeholder 3"/>
          <p:cNvSpPr>
            <a:spLocks noGrp="1"/>
          </p:cNvSpPr>
          <p:nvPr>
            <p:ph type="sldNum" sz="quarter" idx="5"/>
          </p:nvPr>
        </p:nvSpPr>
        <p:spPr/>
        <p:txBody>
          <a:bodyPr/>
          <a:lstStyle/>
          <a:p>
            <a:fld id="{AF4678A7-551E-E24D-9F97-91264C40AA06}" type="slidenum">
              <a:rPr lang="en-GB" smtClean="0"/>
              <a:t>13</a:t>
            </a:fld>
            <a:endParaRPr lang="en-GB"/>
          </a:p>
        </p:txBody>
      </p:sp>
    </p:spTree>
    <p:extLst>
      <p:ext uri="{BB962C8B-B14F-4D97-AF65-F5344CB8AC3E}">
        <p14:creationId xmlns:p14="http://schemas.microsoft.com/office/powerpoint/2010/main" val="257777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ideally the cps is </a:t>
            </a:r>
            <a:r>
              <a:rPr lang="en-GB" dirty="0" err="1"/>
              <a:t>independ</a:t>
            </a:r>
            <a:r>
              <a:rPr lang="en-GB" dirty="0"/>
              <a:t> on the cables</a:t>
            </a:r>
          </a:p>
          <a:p>
            <a:endParaRPr lang="en-GB" dirty="0"/>
          </a:p>
          <a:p>
            <a:r>
              <a:rPr lang="en-GB" dirty="0"/>
              <a:t>estimation of the relationship between the distance and the voltage read out. And we use the term gain to refer how many voltage means how many micros we move. F</a:t>
            </a:r>
          </a:p>
          <a:p>
            <a:endParaRPr lang="en-GB" dirty="0"/>
          </a:p>
          <a:p>
            <a:r>
              <a:rPr lang="en-GB" dirty="0" err="1"/>
              <a:t>解释模块</a:t>
            </a:r>
            <a:endParaRPr lang="en-GB" dirty="0"/>
          </a:p>
          <a:p>
            <a:endParaRPr lang="en-GB" dirty="0"/>
          </a:p>
        </p:txBody>
      </p:sp>
      <p:sp>
        <p:nvSpPr>
          <p:cNvPr id="4" name="Slide Number Placeholder 3"/>
          <p:cNvSpPr>
            <a:spLocks noGrp="1"/>
          </p:cNvSpPr>
          <p:nvPr>
            <p:ph type="sldNum" sz="quarter" idx="5"/>
          </p:nvPr>
        </p:nvSpPr>
        <p:spPr/>
        <p:txBody>
          <a:bodyPr/>
          <a:lstStyle/>
          <a:p>
            <a:fld id="{AF4678A7-551E-E24D-9F97-91264C40AA06}" type="slidenum">
              <a:rPr lang="en-GB" smtClean="0"/>
              <a:t>14</a:t>
            </a:fld>
            <a:endParaRPr lang="en-GB"/>
          </a:p>
        </p:txBody>
      </p:sp>
    </p:spTree>
    <p:extLst>
      <p:ext uri="{BB962C8B-B14F-4D97-AF65-F5344CB8AC3E}">
        <p14:creationId xmlns:p14="http://schemas.microsoft.com/office/powerpoint/2010/main" val="59037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ideally the cps is </a:t>
            </a:r>
            <a:r>
              <a:rPr lang="en-GB" dirty="0" err="1"/>
              <a:t>independ</a:t>
            </a:r>
            <a:r>
              <a:rPr lang="en-GB" dirty="0"/>
              <a:t> on the cables</a:t>
            </a:r>
          </a:p>
          <a:p>
            <a:endParaRPr lang="en-GB" dirty="0"/>
          </a:p>
          <a:p>
            <a:r>
              <a:rPr lang="en-GB" dirty="0"/>
              <a:t>estimation of the relationship between the distance and the voltage read out. And we use the term gain to refer how many voltage means how many micros we move. F</a:t>
            </a:r>
          </a:p>
          <a:p>
            <a:endParaRPr lang="en-GB" dirty="0"/>
          </a:p>
          <a:p>
            <a:r>
              <a:rPr lang="en-GB" dirty="0"/>
              <a:t>C</a:t>
            </a:r>
            <a:r>
              <a:rPr lang="en-US" altLang="zh-CN" dirty="0"/>
              <a:t>1</a:t>
            </a:r>
            <a:r>
              <a:rPr lang="zh-CN" altLang="en-US" dirty="0"/>
              <a:t> </a:t>
            </a:r>
            <a:r>
              <a:rPr lang="en-US" altLang="zh-CN" dirty="0"/>
              <a:t>increase, g increase, c2 increase, C</a:t>
            </a:r>
          </a:p>
          <a:p>
            <a:endParaRPr lang="en-US" dirty="0"/>
          </a:p>
          <a:p>
            <a:r>
              <a:rPr lang="en-US" dirty="0"/>
              <a:t>Small input capacitor </a:t>
            </a:r>
            <a:endParaRPr lang="en-GB" dirty="0"/>
          </a:p>
          <a:p>
            <a:endParaRPr lang="en-GB" dirty="0"/>
          </a:p>
          <a:p>
            <a:endParaRPr lang="en-GB" dirty="0"/>
          </a:p>
          <a:p>
            <a:r>
              <a:rPr lang="en-GB" dirty="0" err="1"/>
              <a:t>用名字来介绍</a:t>
            </a:r>
            <a:endParaRPr lang="en-GB" dirty="0"/>
          </a:p>
          <a:p>
            <a:endParaRPr lang="en-GB" dirty="0"/>
          </a:p>
        </p:txBody>
      </p:sp>
      <p:sp>
        <p:nvSpPr>
          <p:cNvPr id="4" name="Slide Number Placeholder 3"/>
          <p:cNvSpPr>
            <a:spLocks noGrp="1"/>
          </p:cNvSpPr>
          <p:nvPr>
            <p:ph type="sldNum" sz="quarter" idx="5"/>
          </p:nvPr>
        </p:nvSpPr>
        <p:spPr/>
        <p:txBody>
          <a:bodyPr/>
          <a:lstStyle/>
          <a:p>
            <a:fld id="{AF4678A7-551E-E24D-9F97-91264C40AA06}" type="slidenum">
              <a:rPr lang="en-GB" smtClean="0"/>
              <a:t>15</a:t>
            </a:fld>
            <a:endParaRPr lang="en-GB"/>
          </a:p>
        </p:txBody>
      </p:sp>
    </p:spTree>
    <p:extLst>
      <p:ext uri="{BB962C8B-B14F-4D97-AF65-F5344CB8AC3E}">
        <p14:creationId xmlns:p14="http://schemas.microsoft.com/office/powerpoint/2010/main" val="2741353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Simulation different from analytical </a:t>
            </a:r>
          </a:p>
          <a:p>
            <a:endParaRPr lang="en-GB" dirty="0"/>
          </a:p>
          <a:p>
            <a:r>
              <a:rPr lang="en-US" dirty="0"/>
              <a:t>The transfer functions can be well approximated using a cubic fit.</a:t>
            </a:r>
            <a:endParaRPr lang="en-GB" dirty="0"/>
          </a:p>
        </p:txBody>
      </p:sp>
      <p:sp>
        <p:nvSpPr>
          <p:cNvPr id="4" name="Slide Number Placeholder 3"/>
          <p:cNvSpPr>
            <a:spLocks noGrp="1"/>
          </p:cNvSpPr>
          <p:nvPr>
            <p:ph type="sldNum" sz="quarter" idx="5"/>
          </p:nvPr>
        </p:nvSpPr>
        <p:spPr/>
        <p:txBody>
          <a:bodyPr/>
          <a:lstStyle/>
          <a:p>
            <a:fld id="{AF4678A7-551E-E24D-9F97-91264C40AA06}" type="slidenum">
              <a:rPr lang="en-GB" smtClean="0"/>
              <a:t>16</a:t>
            </a:fld>
            <a:endParaRPr lang="en-GB"/>
          </a:p>
        </p:txBody>
      </p:sp>
    </p:spTree>
    <p:extLst>
      <p:ext uri="{BB962C8B-B14F-4D97-AF65-F5344CB8AC3E}">
        <p14:creationId xmlns:p14="http://schemas.microsoft.com/office/powerpoint/2010/main" val="3142715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我们upgrad了几次</a:t>
            </a:r>
            <a:r>
              <a:rPr lang="zh-CN" altLang="en-US" dirty="0"/>
              <a:t>，最后</a:t>
            </a:r>
            <a:r>
              <a:rPr lang="zh-CN" altLang="en-CN" dirty="0"/>
              <a:t>优化到</a:t>
            </a:r>
            <a:r>
              <a:rPr lang="zh-CN" altLang="en-US" dirty="0"/>
              <a:t>什么样子</a:t>
            </a:r>
            <a:endParaRPr lang="en-US" altLang="zh-CN" dirty="0"/>
          </a:p>
          <a:p>
            <a:r>
              <a:rPr lang="en-US" dirty="0"/>
              <a:t>Braid for reducing noise, board for compensate signal</a:t>
            </a:r>
            <a:endParaRPr lang="en-GB" dirty="0"/>
          </a:p>
        </p:txBody>
      </p:sp>
      <p:sp>
        <p:nvSpPr>
          <p:cNvPr id="4" name="Slide Number Placeholder 3"/>
          <p:cNvSpPr>
            <a:spLocks noGrp="1"/>
          </p:cNvSpPr>
          <p:nvPr>
            <p:ph type="sldNum" sz="quarter" idx="5"/>
          </p:nvPr>
        </p:nvSpPr>
        <p:spPr/>
        <p:txBody>
          <a:bodyPr/>
          <a:lstStyle/>
          <a:p>
            <a:fld id="{AF4678A7-551E-E24D-9F97-91264C40AA06}" type="slidenum">
              <a:rPr lang="en-GB" smtClean="0"/>
              <a:t>18</a:t>
            </a:fld>
            <a:endParaRPr lang="en-GB"/>
          </a:p>
        </p:txBody>
      </p:sp>
    </p:spTree>
    <p:extLst>
      <p:ext uri="{BB962C8B-B14F-4D97-AF65-F5344CB8AC3E}">
        <p14:creationId xmlns:p14="http://schemas.microsoft.com/office/powerpoint/2010/main" val="1254945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displace</a:t>
            </a:r>
          </a:p>
          <a:p>
            <a:endParaRPr lang="en-GB" dirty="0"/>
          </a:p>
          <a:p>
            <a:r>
              <a:rPr lang="en-GB" dirty="0"/>
              <a:t>put the test mass still </a:t>
            </a:r>
          </a:p>
        </p:txBody>
      </p:sp>
      <p:sp>
        <p:nvSpPr>
          <p:cNvPr id="4" name="Slide Number Placeholder 3"/>
          <p:cNvSpPr>
            <a:spLocks noGrp="1"/>
          </p:cNvSpPr>
          <p:nvPr>
            <p:ph type="sldNum" sz="quarter" idx="5"/>
          </p:nvPr>
        </p:nvSpPr>
        <p:spPr/>
        <p:txBody>
          <a:bodyPr/>
          <a:lstStyle/>
          <a:p>
            <a:fld id="{AF4678A7-551E-E24D-9F97-91264C40AA06}" type="slidenum">
              <a:rPr lang="en-GB" smtClean="0"/>
              <a:t>19</a:t>
            </a:fld>
            <a:endParaRPr lang="en-GB"/>
          </a:p>
        </p:txBody>
      </p:sp>
    </p:spTree>
    <p:extLst>
      <p:ext uri="{BB962C8B-B14F-4D97-AF65-F5344CB8AC3E}">
        <p14:creationId xmlns:p14="http://schemas.microsoft.com/office/powerpoint/2010/main" val="348828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678A7-551E-E24D-9F97-91264C40AA06}" type="slidenum">
              <a:rPr lang="en-GB" smtClean="0"/>
              <a:t>20</a:t>
            </a:fld>
            <a:endParaRPr lang="en-GB"/>
          </a:p>
        </p:txBody>
      </p:sp>
    </p:spTree>
    <p:extLst>
      <p:ext uri="{BB962C8B-B14F-4D97-AF65-F5344CB8AC3E}">
        <p14:creationId xmlns:p14="http://schemas.microsoft.com/office/powerpoint/2010/main" val="2952941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talk includes 4 parts.</a:t>
            </a:r>
          </a:p>
          <a:p>
            <a:r>
              <a:rPr lang="en-GB" dirty="0"/>
              <a:t> </a:t>
            </a:r>
          </a:p>
          <a:p>
            <a:r>
              <a:rPr lang="en-GB" dirty="0"/>
              <a:t>First, I will briefly introduce gravitational waves detection and the low frequency science we are working on. </a:t>
            </a:r>
          </a:p>
          <a:p>
            <a:endParaRPr lang="en-GB" dirty="0"/>
          </a:p>
          <a:p>
            <a:r>
              <a:rPr lang="en-GB" dirty="0"/>
              <a:t>The </a:t>
            </a:r>
            <a:r>
              <a:rPr lang="en-GB" dirty="0" err="1"/>
              <a:t>omnisens</a:t>
            </a:r>
            <a:r>
              <a:rPr lang="en-GB" dirty="0"/>
              <a:t> is contributing to the low frequency </a:t>
            </a:r>
            <a:r>
              <a:rPr lang="en-GB" dirty="0" err="1"/>
              <a:t>sicence</a:t>
            </a:r>
            <a:r>
              <a:rPr lang="en-GB" dirty="0"/>
              <a:t> of the gravitation wave detection, and also where my sensors are working on.</a:t>
            </a:r>
          </a:p>
          <a:p>
            <a:endParaRPr lang="en-GB" dirty="0"/>
          </a:p>
          <a:p>
            <a:r>
              <a:rPr lang="en-GB" dirty="0"/>
              <a:t>My work includes building highly sensitive position sensing system around the test mass, that is combined with an absolute position sensor and a higher resolution relative sensor. </a:t>
            </a:r>
          </a:p>
          <a:p>
            <a:endParaRPr lang="en-GB" dirty="0"/>
          </a:p>
          <a:p>
            <a:r>
              <a:rPr lang="en-GB" dirty="0" err="1"/>
              <a:t>Finaly</a:t>
            </a:r>
            <a:r>
              <a:rPr lang="en-GB" dirty="0"/>
              <a:t> I will share some interesting </a:t>
            </a:r>
            <a:r>
              <a:rPr lang="en-GB" dirty="0" err="1"/>
              <a:t>discoverty</a:t>
            </a:r>
            <a:r>
              <a:rPr lang="en-GB" dirty="0"/>
              <a:t> of the functional test of the sensing system. </a:t>
            </a:r>
          </a:p>
        </p:txBody>
      </p:sp>
      <p:sp>
        <p:nvSpPr>
          <p:cNvPr id="4" name="Slide Number Placeholder 3"/>
          <p:cNvSpPr>
            <a:spLocks noGrp="1"/>
          </p:cNvSpPr>
          <p:nvPr>
            <p:ph type="sldNum" sz="quarter" idx="5"/>
          </p:nvPr>
        </p:nvSpPr>
        <p:spPr/>
        <p:txBody>
          <a:bodyPr/>
          <a:lstStyle/>
          <a:p>
            <a:fld id="{AF4678A7-551E-E24D-9F97-91264C40AA06}" type="slidenum">
              <a:rPr lang="en-GB" smtClean="0"/>
              <a:t>2</a:t>
            </a:fld>
            <a:endParaRPr lang="en-GB"/>
          </a:p>
        </p:txBody>
      </p:sp>
    </p:spTree>
    <p:extLst>
      <p:ext uri="{BB962C8B-B14F-4D97-AF65-F5344CB8AC3E}">
        <p14:creationId xmlns:p14="http://schemas.microsoft.com/office/powerpoint/2010/main" val="3301230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01418"/>
                </a:solidFill>
                <a:effectLst/>
                <a:latin typeface="Linux Libertine"/>
              </a:rPr>
              <a:t>Mach–Zehnder interferometer</a:t>
            </a:r>
          </a:p>
          <a:p>
            <a:endParaRPr lang="en-GB" dirty="0"/>
          </a:p>
        </p:txBody>
      </p:sp>
      <p:sp>
        <p:nvSpPr>
          <p:cNvPr id="4" name="Slide Number Placeholder 3"/>
          <p:cNvSpPr>
            <a:spLocks noGrp="1"/>
          </p:cNvSpPr>
          <p:nvPr>
            <p:ph type="sldNum" sz="quarter" idx="5"/>
          </p:nvPr>
        </p:nvSpPr>
        <p:spPr/>
        <p:txBody>
          <a:bodyPr/>
          <a:lstStyle/>
          <a:p>
            <a:fld id="{AF4678A7-551E-E24D-9F97-91264C40AA06}" type="slidenum">
              <a:rPr lang="en-GB" smtClean="0"/>
              <a:t>21</a:t>
            </a:fld>
            <a:endParaRPr lang="en-GB"/>
          </a:p>
        </p:txBody>
      </p:sp>
    </p:spTree>
    <p:extLst>
      <p:ext uri="{BB962C8B-B14F-4D97-AF65-F5344CB8AC3E}">
        <p14:creationId xmlns:p14="http://schemas.microsoft.com/office/powerpoint/2010/main" val="2567027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Phase of the light field changed due to moving the test mass. And we can count how many circles/fringe during the process, thus we know how long we travel</a:t>
            </a:r>
          </a:p>
          <a:p>
            <a:endParaRPr lang="en-GB" dirty="0"/>
          </a:p>
          <a:p>
            <a:r>
              <a:rPr lang="en-GB" dirty="0"/>
              <a:t>set the start point, absolute distance from </a:t>
            </a:r>
            <a:r>
              <a:rPr lang="en-GB" dirty="0" err="1"/>
              <a:t>HoQIs</a:t>
            </a:r>
            <a:r>
              <a:rPr lang="en-GB" dirty="0"/>
              <a:t>, start point set by cps</a:t>
            </a:r>
          </a:p>
        </p:txBody>
      </p:sp>
      <p:sp>
        <p:nvSpPr>
          <p:cNvPr id="4" name="Slide Number Placeholder 3"/>
          <p:cNvSpPr>
            <a:spLocks noGrp="1"/>
          </p:cNvSpPr>
          <p:nvPr>
            <p:ph type="sldNum" sz="quarter" idx="5"/>
          </p:nvPr>
        </p:nvSpPr>
        <p:spPr/>
        <p:txBody>
          <a:bodyPr/>
          <a:lstStyle/>
          <a:p>
            <a:fld id="{AF4678A7-551E-E24D-9F97-91264C40AA06}" type="slidenum">
              <a:rPr lang="en-GB" smtClean="0"/>
              <a:t>22</a:t>
            </a:fld>
            <a:endParaRPr lang="en-GB"/>
          </a:p>
        </p:txBody>
      </p:sp>
    </p:spTree>
    <p:extLst>
      <p:ext uri="{BB962C8B-B14F-4D97-AF65-F5344CB8AC3E}">
        <p14:creationId xmlns:p14="http://schemas.microsoft.com/office/powerpoint/2010/main" val="4195955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notice an offset for the </a:t>
            </a:r>
            <a:r>
              <a:rPr lang="en-GB" dirty="0" err="1"/>
              <a:t>HoQIs</a:t>
            </a:r>
            <a:r>
              <a:rPr lang="en-GB" dirty="0"/>
              <a:t> and CPS measurement, which are not supposed to </a:t>
            </a:r>
            <a:r>
              <a:rPr lang="en-GB" dirty="0" err="1"/>
              <a:t>happend</a:t>
            </a:r>
            <a:r>
              <a:rPr lang="en-GB" dirty="0"/>
              <a:t>. Why, curvature is not changed, the total distance between the electrodes and TM is not changed, mechanical structure   because is not changed. At the same point CPS and </a:t>
            </a:r>
            <a:r>
              <a:rPr lang="en-GB" dirty="0" err="1"/>
              <a:t>HoQIs</a:t>
            </a:r>
            <a:r>
              <a:rPr lang="en-GB" dirty="0"/>
              <a:t> show the same value. Since CPS is the absolute detector, </a:t>
            </a:r>
            <a:r>
              <a:rPr lang="en-GB" dirty="0" err="1"/>
              <a:t>HoQIs</a:t>
            </a:r>
            <a:r>
              <a:rPr lang="en-GB" dirty="0"/>
              <a:t> has something wrong.</a:t>
            </a:r>
          </a:p>
        </p:txBody>
      </p:sp>
      <p:sp>
        <p:nvSpPr>
          <p:cNvPr id="4" name="Slide Number Placeholder 3"/>
          <p:cNvSpPr>
            <a:spLocks noGrp="1"/>
          </p:cNvSpPr>
          <p:nvPr>
            <p:ph type="sldNum" sz="quarter" idx="5"/>
          </p:nvPr>
        </p:nvSpPr>
        <p:spPr/>
        <p:txBody>
          <a:bodyPr/>
          <a:lstStyle/>
          <a:p>
            <a:fld id="{AF4678A7-551E-E24D-9F97-91264C40AA06}" type="slidenum">
              <a:rPr lang="en-GB" smtClean="0"/>
              <a:t>24</a:t>
            </a:fld>
            <a:endParaRPr lang="en-GB"/>
          </a:p>
        </p:txBody>
      </p:sp>
    </p:spTree>
    <p:extLst>
      <p:ext uri="{BB962C8B-B14F-4D97-AF65-F5344CB8AC3E}">
        <p14:creationId xmlns:p14="http://schemas.microsoft.com/office/powerpoint/2010/main" val="2041264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Remember how </a:t>
            </a:r>
            <a:r>
              <a:rPr lang="en-GB" dirty="0" err="1"/>
              <a:t>HoQIs</a:t>
            </a:r>
            <a:r>
              <a:rPr lang="en-GB" dirty="0"/>
              <a:t> works, this is what we want. CPS and </a:t>
            </a:r>
            <a:r>
              <a:rPr lang="en-GB" dirty="0" err="1"/>
              <a:t>hoqi</a:t>
            </a:r>
            <a:r>
              <a:rPr lang="en-GB" dirty="0"/>
              <a:t> shows same behaviours </a:t>
            </a:r>
            <a:r>
              <a:rPr lang="en-GB" dirty="0" err="1"/>
              <a:t>HoQI</a:t>
            </a:r>
            <a:r>
              <a:rPr lang="en-GB" dirty="0"/>
              <a:t> has lower noise. X and Y shows the sin and cos part of the phase, figure on the right show the continuous </a:t>
            </a:r>
            <a:r>
              <a:rPr lang="en-GB" dirty="0" err="1"/>
              <a:t>lissajous</a:t>
            </a:r>
            <a:r>
              <a:rPr lang="en-GB" dirty="0"/>
              <a:t> figure with each round is complete, it means we did lose one fringe during this time. </a:t>
            </a:r>
          </a:p>
        </p:txBody>
      </p:sp>
      <p:sp>
        <p:nvSpPr>
          <p:cNvPr id="4" name="Slide Number Placeholder 3"/>
          <p:cNvSpPr>
            <a:spLocks noGrp="1"/>
          </p:cNvSpPr>
          <p:nvPr>
            <p:ph type="sldNum" sz="quarter" idx="5"/>
          </p:nvPr>
        </p:nvSpPr>
        <p:spPr/>
        <p:txBody>
          <a:bodyPr/>
          <a:lstStyle/>
          <a:p>
            <a:fld id="{AF4678A7-551E-E24D-9F97-91264C40AA06}" type="slidenum">
              <a:rPr lang="en-GB" smtClean="0"/>
              <a:t>25</a:t>
            </a:fld>
            <a:endParaRPr lang="en-GB"/>
          </a:p>
        </p:txBody>
      </p:sp>
    </p:spTree>
    <p:extLst>
      <p:ext uri="{BB962C8B-B14F-4D97-AF65-F5344CB8AC3E}">
        <p14:creationId xmlns:p14="http://schemas.microsoft.com/office/powerpoint/2010/main" val="4172473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Remember how </a:t>
            </a:r>
            <a:r>
              <a:rPr lang="en-GB" dirty="0" err="1"/>
              <a:t>HoQIs</a:t>
            </a:r>
            <a:r>
              <a:rPr lang="en-GB" dirty="0"/>
              <a:t> works, this is what we want. CPS and </a:t>
            </a:r>
            <a:r>
              <a:rPr lang="en-GB" dirty="0" err="1"/>
              <a:t>hoqi</a:t>
            </a:r>
            <a:r>
              <a:rPr lang="en-GB" dirty="0"/>
              <a:t> shows same behaviours </a:t>
            </a:r>
            <a:r>
              <a:rPr lang="en-GB" dirty="0" err="1"/>
              <a:t>HoQI</a:t>
            </a:r>
            <a:r>
              <a:rPr lang="en-GB" dirty="0"/>
              <a:t> has lower noise. X and Y shows the sin and cos part of the phase, figure on the right show the continuous </a:t>
            </a:r>
            <a:r>
              <a:rPr lang="en-GB" dirty="0" err="1"/>
              <a:t>lissajous</a:t>
            </a:r>
            <a:r>
              <a:rPr lang="en-GB" dirty="0"/>
              <a:t> figure with each round is complete, it means we did lose one fringe during this time. </a:t>
            </a:r>
          </a:p>
        </p:txBody>
      </p:sp>
      <p:sp>
        <p:nvSpPr>
          <p:cNvPr id="4" name="Slide Number Placeholder 3"/>
          <p:cNvSpPr>
            <a:spLocks noGrp="1"/>
          </p:cNvSpPr>
          <p:nvPr>
            <p:ph type="sldNum" sz="quarter" idx="5"/>
          </p:nvPr>
        </p:nvSpPr>
        <p:spPr/>
        <p:txBody>
          <a:bodyPr/>
          <a:lstStyle/>
          <a:p>
            <a:fld id="{AF4678A7-551E-E24D-9F97-91264C40AA06}" type="slidenum">
              <a:rPr lang="en-GB" smtClean="0"/>
              <a:t>26</a:t>
            </a:fld>
            <a:endParaRPr lang="en-GB"/>
          </a:p>
        </p:txBody>
      </p:sp>
    </p:spTree>
    <p:extLst>
      <p:ext uri="{BB962C8B-B14F-4D97-AF65-F5344CB8AC3E}">
        <p14:creationId xmlns:p14="http://schemas.microsoft.com/office/powerpoint/2010/main" val="3094185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Remember how </a:t>
            </a:r>
            <a:r>
              <a:rPr lang="en-GB" dirty="0" err="1"/>
              <a:t>HoQIs</a:t>
            </a:r>
            <a:r>
              <a:rPr lang="en-GB" dirty="0"/>
              <a:t> works, this is what we want. CPS and </a:t>
            </a:r>
            <a:r>
              <a:rPr lang="en-GB" dirty="0" err="1"/>
              <a:t>hoqi</a:t>
            </a:r>
            <a:r>
              <a:rPr lang="en-GB" dirty="0"/>
              <a:t> shows same behaviours </a:t>
            </a:r>
            <a:r>
              <a:rPr lang="en-GB" dirty="0" err="1"/>
              <a:t>HoQI</a:t>
            </a:r>
            <a:r>
              <a:rPr lang="en-GB" dirty="0"/>
              <a:t> has lower noise. X and Y shows the sin and cos part of the phase, figure on the right show the continuous </a:t>
            </a:r>
            <a:r>
              <a:rPr lang="en-GB" dirty="0" err="1"/>
              <a:t>lissajous</a:t>
            </a:r>
            <a:r>
              <a:rPr lang="en-GB" dirty="0"/>
              <a:t> figure with each round is complete, it means we did lose one fringe during this time. </a:t>
            </a:r>
          </a:p>
        </p:txBody>
      </p:sp>
      <p:sp>
        <p:nvSpPr>
          <p:cNvPr id="4" name="Slide Number Placeholder 3"/>
          <p:cNvSpPr>
            <a:spLocks noGrp="1"/>
          </p:cNvSpPr>
          <p:nvPr>
            <p:ph type="sldNum" sz="quarter" idx="5"/>
          </p:nvPr>
        </p:nvSpPr>
        <p:spPr/>
        <p:txBody>
          <a:bodyPr/>
          <a:lstStyle/>
          <a:p>
            <a:fld id="{AF4678A7-551E-E24D-9F97-91264C40AA06}" type="slidenum">
              <a:rPr lang="en-GB" smtClean="0"/>
              <a:t>27</a:t>
            </a:fld>
            <a:endParaRPr lang="en-GB"/>
          </a:p>
        </p:txBody>
      </p:sp>
    </p:spTree>
    <p:extLst>
      <p:ext uri="{BB962C8B-B14F-4D97-AF65-F5344CB8AC3E}">
        <p14:creationId xmlns:p14="http://schemas.microsoft.com/office/powerpoint/2010/main" val="2136134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HoQIs</a:t>
            </a:r>
            <a:r>
              <a:rPr lang="en-GB" dirty="0"/>
              <a:t> can’t tell the distance but lucky we have the cps too see we are still moving.</a:t>
            </a:r>
          </a:p>
        </p:txBody>
      </p:sp>
      <p:sp>
        <p:nvSpPr>
          <p:cNvPr id="4" name="Slide Number Placeholder 3"/>
          <p:cNvSpPr>
            <a:spLocks noGrp="1"/>
          </p:cNvSpPr>
          <p:nvPr>
            <p:ph type="sldNum" sz="quarter" idx="5"/>
          </p:nvPr>
        </p:nvSpPr>
        <p:spPr/>
        <p:txBody>
          <a:bodyPr/>
          <a:lstStyle/>
          <a:p>
            <a:fld id="{AF4678A7-551E-E24D-9F97-91264C40AA06}" type="slidenum">
              <a:rPr lang="en-GB" smtClean="0"/>
              <a:t>28</a:t>
            </a:fld>
            <a:endParaRPr lang="en-GB"/>
          </a:p>
        </p:txBody>
      </p:sp>
    </p:spTree>
    <p:extLst>
      <p:ext uri="{BB962C8B-B14F-4D97-AF65-F5344CB8AC3E}">
        <p14:creationId xmlns:p14="http://schemas.microsoft.com/office/powerpoint/2010/main" val="3284291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Fitted CPS to calibrate </a:t>
            </a:r>
            <a:r>
              <a:rPr lang="en-GB" dirty="0" err="1"/>
              <a:t>HoQIs</a:t>
            </a:r>
            <a:r>
              <a:rPr lang="en-GB" dirty="0"/>
              <a:t>, we could see where and when the fringe slipping happens. It happens in step moving, longer range moving. It happened almost all around the edge. Speed might not be related. It’s a right direction to analysis this problem</a:t>
            </a:r>
          </a:p>
          <a:p>
            <a:endParaRPr lang="en-GB" dirty="0"/>
          </a:p>
          <a:p>
            <a:r>
              <a:rPr lang="en-GB" dirty="0"/>
              <a:t>It might relate to the instrument status such as the laser source shut down, the fibre got bended.</a:t>
            </a:r>
          </a:p>
          <a:p>
            <a:endParaRPr lang="en-GB" dirty="0"/>
          </a:p>
          <a:p>
            <a:r>
              <a:rPr lang="en-GB" dirty="0"/>
              <a:t>I hope during the measurement </a:t>
            </a:r>
            <a:r>
              <a:rPr lang="en-GB" dirty="0" err="1"/>
              <a:t>i</a:t>
            </a:r>
            <a:r>
              <a:rPr lang="en-GB" dirty="0"/>
              <a:t> didn’t do too much other than winding the micrometric and reading the timer.</a:t>
            </a:r>
          </a:p>
          <a:p>
            <a:endParaRPr lang="en-GB" dirty="0"/>
          </a:p>
          <a:p>
            <a:r>
              <a:rPr lang="en-GB" dirty="0"/>
              <a:t>It would be worthy to check the moving speed of each jump and the pattern of the fringe slip. This phenomenon is very important for whether </a:t>
            </a:r>
            <a:r>
              <a:rPr lang="en-GB" dirty="0" err="1"/>
              <a:t>OmniSens</a:t>
            </a:r>
            <a:r>
              <a:rPr lang="en-GB" dirty="0"/>
              <a:t> would work well or not, as we designed to use </a:t>
            </a:r>
            <a:r>
              <a:rPr lang="en-GB" dirty="0" err="1"/>
              <a:t>HoQIs</a:t>
            </a:r>
            <a:r>
              <a:rPr lang="en-GB" dirty="0"/>
              <a:t> for the final readout of the position. </a:t>
            </a:r>
            <a:r>
              <a:rPr lang="en-GB" dirty="0" err="1"/>
              <a:t>HoQIs</a:t>
            </a:r>
            <a:r>
              <a:rPr lang="en-GB" dirty="0"/>
              <a:t> is also the key to have </a:t>
            </a:r>
            <a:r>
              <a:rPr lang="en-GB" dirty="0" err="1"/>
              <a:t>OmniSens</a:t>
            </a:r>
            <a:r>
              <a:rPr lang="en-GB" dirty="0"/>
              <a:t> to reach its goal for high sensitivity.</a:t>
            </a:r>
          </a:p>
        </p:txBody>
      </p:sp>
      <p:sp>
        <p:nvSpPr>
          <p:cNvPr id="4" name="Slide Number Placeholder 3"/>
          <p:cNvSpPr>
            <a:spLocks noGrp="1"/>
          </p:cNvSpPr>
          <p:nvPr>
            <p:ph type="sldNum" sz="quarter" idx="5"/>
          </p:nvPr>
        </p:nvSpPr>
        <p:spPr/>
        <p:txBody>
          <a:bodyPr/>
          <a:lstStyle/>
          <a:p>
            <a:fld id="{AF4678A7-551E-E24D-9F97-91264C40AA06}" type="slidenum">
              <a:rPr lang="en-GB" smtClean="0"/>
              <a:t>29</a:t>
            </a:fld>
            <a:endParaRPr lang="en-GB"/>
          </a:p>
        </p:txBody>
      </p:sp>
    </p:spTree>
    <p:extLst>
      <p:ext uri="{BB962C8B-B14F-4D97-AF65-F5344CB8AC3E}">
        <p14:creationId xmlns:p14="http://schemas.microsoft.com/office/powerpoint/2010/main" val="4191641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678A7-551E-E24D-9F97-91264C40AA06}" type="slidenum">
              <a:rPr lang="en-GB" smtClean="0"/>
              <a:t>30</a:t>
            </a:fld>
            <a:endParaRPr lang="en-GB"/>
          </a:p>
        </p:txBody>
      </p:sp>
    </p:spTree>
    <p:extLst>
      <p:ext uri="{BB962C8B-B14F-4D97-AF65-F5344CB8AC3E}">
        <p14:creationId xmlns:p14="http://schemas.microsoft.com/office/powerpoint/2010/main" val="2951256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F4678A7-551E-E24D-9F97-91264C40AA06}" type="slidenum">
              <a:rPr lang="en-GB" smtClean="0"/>
              <a:t>31</a:t>
            </a:fld>
            <a:endParaRPr lang="en-GB"/>
          </a:p>
        </p:txBody>
      </p:sp>
    </p:spTree>
    <p:extLst>
      <p:ext uri="{BB962C8B-B14F-4D97-AF65-F5344CB8AC3E}">
        <p14:creationId xmlns:p14="http://schemas.microsoft.com/office/powerpoint/2010/main" val="458591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General relativity connects the gravity generated by mass to the geometry of spacetime. Intense cosmological events can distort spacetime and this distortions propagates through the universe as ripples. That’s what we called gravitational waves.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figure below shows a spectrum of gravitational waves from different cosmic sources, along with the sensitivity bands of several gravitational wave detectors.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Being a unique messenger, gravitational waves have many crucial properties that are make them worth continue exploration. Such as they propagate the information with minimum loss; they allow us to see the universe that are inaccessible to light, including the very early universe. For typical sources for gravitational wave like binary star mergers, the gravitational waves are emitted before the </a:t>
            </a:r>
            <a:r>
              <a:rPr lang="en-GB" baseline="0" dirty="0" err="1"/>
              <a:t>mergesr</a:t>
            </a:r>
            <a:r>
              <a:rPr lang="en-GB" baseline="0" dirty="0"/>
              <a:t> happen. By detecting the signal during this process, it creates a time window to inform other messenger to follow up, starting a new era of multi-messenger astronomy. </a:t>
            </a:r>
          </a:p>
        </p:txBody>
      </p:sp>
      <p:sp>
        <p:nvSpPr>
          <p:cNvPr id="4" name="Slide Number Placeholder 3"/>
          <p:cNvSpPr>
            <a:spLocks noGrp="1"/>
          </p:cNvSpPr>
          <p:nvPr>
            <p:ph type="sldNum" sz="quarter" idx="5"/>
          </p:nvPr>
        </p:nvSpPr>
        <p:spPr/>
        <p:txBody>
          <a:bodyPr/>
          <a:lstStyle/>
          <a:p>
            <a:fld id="{AF4678A7-551E-E24D-9F97-91264C40AA06}" type="slidenum">
              <a:rPr lang="en-GB" smtClean="0"/>
              <a:t>3</a:t>
            </a:fld>
            <a:endParaRPr lang="en-GB"/>
          </a:p>
        </p:txBody>
      </p:sp>
    </p:spTree>
    <p:extLst>
      <p:ext uri="{BB962C8B-B14F-4D97-AF65-F5344CB8AC3E}">
        <p14:creationId xmlns:p14="http://schemas.microsoft.com/office/powerpoint/2010/main" val="2516689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HoQIs</a:t>
            </a:r>
            <a:r>
              <a:rPr lang="en-GB" dirty="0"/>
              <a:t> can’t tell the distance but lucky we have the cps too see we are still moving.</a:t>
            </a:r>
          </a:p>
        </p:txBody>
      </p:sp>
      <p:sp>
        <p:nvSpPr>
          <p:cNvPr id="4" name="Slide Number Placeholder 3"/>
          <p:cNvSpPr>
            <a:spLocks noGrp="1"/>
          </p:cNvSpPr>
          <p:nvPr>
            <p:ph type="sldNum" sz="quarter" idx="5"/>
          </p:nvPr>
        </p:nvSpPr>
        <p:spPr/>
        <p:txBody>
          <a:bodyPr/>
          <a:lstStyle/>
          <a:p>
            <a:fld id="{AF4678A7-551E-E24D-9F97-91264C40AA06}" type="slidenum">
              <a:rPr lang="en-GB" smtClean="0"/>
              <a:t>34</a:t>
            </a:fld>
            <a:endParaRPr lang="en-GB"/>
          </a:p>
        </p:txBody>
      </p:sp>
    </p:spTree>
    <p:extLst>
      <p:ext uri="{BB962C8B-B14F-4D97-AF65-F5344CB8AC3E}">
        <p14:creationId xmlns:p14="http://schemas.microsoft.com/office/powerpoint/2010/main" val="3433014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the fringe slipping related to the speed? In the similar scenario, move the TM from centre to the edge in a short time even faster, not fringe slipping is observed. We still need to investigate the reason of fringe slipping.</a:t>
            </a:r>
          </a:p>
        </p:txBody>
      </p:sp>
      <p:sp>
        <p:nvSpPr>
          <p:cNvPr id="4" name="Slide Number Placeholder 3"/>
          <p:cNvSpPr>
            <a:spLocks noGrp="1"/>
          </p:cNvSpPr>
          <p:nvPr>
            <p:ph type="sldNum" sz="quarter" idx="5"/>
          </p:nvPr>
        </p:nvSpPr>
        <p:spPr/>
        <p:txBody>
          <a:bodyPr/>
          <a:lstStyle/>
          <a:p>
            <a:fld id="{AF4678A7-551E-E24D-9F97-91264C40AA06}" type="slidenum">
              <a:rPr lang="en-GB" smtClean="0"/>
              <a:t>35</a:t>
            </a:fld>
            <a:endParaRPr lang="en-GB"/>
          </a:p>
        </p:txBody>
      </p:sp>
    </p:spTree>
    <p:extLst>
      <p:ext uri="{BB962C8B-B14F-4D97-AF65-F5344CB8AC3E}">
        <p14:creationId xmlns:p14="http://schemas.microsoft.com/office/powerpoint/2010/main" val="1989378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Passive and active isolation are universal methods for seismic noise isolation. The passive vibration propagation model shows that it’s a low pass filter with peak propagation at resonant frequency. </a:t>
            </a:r>
          </a:p>
          <a:p>
            <a:r>
              <a:rPr lang="en-GB" dirty="0"/>
              <a:t>The active isolation use sensing and feedback control to make the system closer to our desire state. </a:t>
            </a:r>
          </a:p>
        </p:txBody>
      </p:sp>
      <p:sp>
        <p:nvSpPr>
          <p:cNvPr id="4" name="Slide Number Placeholder 3"/>
          <p:cNvSpPr>
            <a:spLocks noGrp="1"/>
          </p:cNvSpPr>
          <p:nvPr>
            <p:ph type="sldNum" sz="quarter" idx="5"/>
          </p:nvPr>
        </p:nvSpPr>
        <p:spPr/>
        <p:txBody>
          <a:bodyPr/>
          <a:lstStyle/>
          <a:p>
            <a:fld id="{AF4678A7-551E-E24D-9F97-91264C40AA06}" type="slidenum">
              <a:rPr lang="en-GB" smtClean="0"/>
              <a:t>36</a:t>
            </a:fld>
            <a:endParaRPr lang="en-GB"/>
          </a:p>
        </p:txBody>
      </p:sp>
    </p:spTree>
    <p:extLst>
      <p:ext uri="{BB962C8B-B14F-4D97-AF65-F5344CB8AC3E}">
        <p14:creationId xmlns:p14="http://schemas.microsoft.com/office/powerpoint/2010/main" val="2676258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gravitational waves have two polarizations, each of them squezz and stretch spacetime in the perpendicular direction. </a:t>
            </a:r>
            <a:r>
              <a:rPr lang="en-US" dirty="0"/>
              <a:t>The </a:t>
            </a:r>
            <a:r>
              <a:rPr lang="en-US" b="1" dirty="0"/>
              <a:t>strain</a:t>
            </a:r>
            <a:r>
              <a:rPr lang="en-US" dirty="0"/>
              <a:t> of a gravitational wave is defined as the ratio between the change in size of a free-falling object and its original size.</a:t>
            </a:r>
            <a:endParaRPr lang="en-GB" dirty="0"/>
          </a:p>
          <a:p>
            <a:endParaRPr lang="en-US" dirty="0"/>
          </a:p>
          <a:p>
            <a:r>
              <a:rPr lang="en-US" dirty="0"/>
              <a:t>The detectors use an interferometer to measure changes in the light path between softly suspended mirrors. To detect the signal from the first directly observed gravitational wave, LIGO had to measure a length change on the order of 10to the order −18, which is extremely small and difficult to detect.</a:t>
            </a:r>
          </a:p>
          <a:p>
            <a:endParaRPr lang="en-US" dirty="0"/>
          </a:p>
          <a:p>
            <a:r>
              <a:rPr lang="en-US" dirty="0"/>
              <a:t>This level of sensitivity requires detectors with extremely low noise. The suspension system allows the mirrors to behave as nearly free-falling test masses, isolating them from external vibrations not caused by gravitational waves.</a:t>
            </a:r>
          </a:p>
          <a:p>
            <a:endParaRPr lang="en-GB" dirty="0"/>
          </a:p>
        </p:txBody>
      </p:sp>
      <p:sp>
        <p:nvSpPr>
          <p:cNvPr id="4" name="Slide Number Placeholder 3"/>
          <p:cNvSpPr>
            <a:spLocks noGrp="1"/>
          </p:cNvSpPr>
          <p:nvPr>
            <p:ph type="sldNum" sz="quarter" idx="5"/>
          </p:nvPr>
        </p:nvSpPr>
        <p:spPr/>
        <p:txBody>
          <a:bodyPr/>
          <a:lstStyle/>
          <a:p>
            <a:fld id="{AF4678A7-551E-E24D-9F97-91264C40AA06}" type="slidenum">
              <a:rPr lang="en-GB" smtClean="0"/>
              <a:t>4</a:t>
            </a:fld>
            <a:endParaRPr lang="en-GB"/>
          </a:p>
        </p:txBody>
      </p:sp>
    </p:spTree>
    <p:extLst>
      <p:ext uri="{BB962C8B-B14F-4D97-AF65-F5344CB8AC3E}">
        <p14:creationId xmlns:p14="http://schemas.microsoft.com/office/powerpoint/2010/main" val="817575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ET is the third gravitational wave, with </a:t>
            </a:r>
            <a:r>
              <a:rPr lang="en-US" sz="1200" dirty="0">
                <a:effectLst/>
                <a:latin typeface="TimesNewRomanPSMT"/>
              </a:rPr>
              <a:t>ambitious goals for better sensitivity and longer observation time, particularly at low frequencies. </a:t>
            </a:r>
          </a:p>
          <a:p>
            <a:endParaRPr lang="en-US" sz="1200" dirty="0">
              <a:effectLst/>
              <a:latin typeface="TimesNewRomanPSMT"/>
            </a:endParaRPr>
          </a:p>
          <a:p>
            <a:r>
              <a:rPr lang="en-US" dirty="0"/>
              <a:t>This enhanced performance enables the discovery of more massive and earlier binary mergers, contributing to major breakthroughs in astrophysics and fundamental physics.</a:t>
            </a:r>
          </a:p>
          <a:p>
            <a:endParaRPr lang="en-US" sz="1200" dirty="0">
              <a:effectLst/>
              <a:latin typeface="TimesNewRomanPSMT"/>
            </a:endParaRPr>
          </a:p>
          <a:p>
            <a:r>
              <a:rPr lang="en-US" dirty="0"/>
              <a:t>ET proposes to use two sets of detectors: a low-frequency interferometer and a high-frequency one. These channels are optimized for different frequency ranges and work together to provide broad-band sensitivity.</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AF4678A7-551E-E24D-9F97-91264C40AA06}" type="slidenum">
              <a:rPr lang="en-GB" smtClean="0"/>
              <a:t>5</a:t>
            </a:fld>
            <a:endParaRPr lang="en-GB"/>
          </a:p>
        </p:txBody>
      </p:sp>
    </p:spTree>
    <p:extLst>
      <p:ext uri="{BB962C8B-B14F-4D97-AF65-F5344CB8AC3E}">
        <p14:creationId xmlns:p14="http://schemas.microsoft.com/office/powerpoint/2010/main" val="2184940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Low frequency gravitational waves detection is scientifically very important but technically challenging. The gravitational waves at low frequency carry information from earlier universe with larger redshifts; and in the binary stars system, </a:t>
            </a:r>
            <a:r>
              <a:rPr lang="en-US" dirty="0"/>
              <a:t>lower frequencies correspond to more massive objects.</a:t>
            </a:r>
            <a:r>
              <a:rPr lang="en-GB" dirty="0"/>
              <a:t>; </a:t>
            </a:r>
            <a:r>
              <a:rPr lang="en-US" dirty="0"/>
              <a:t>Early detection at low frequencies also extends the observation time within the detector’s sensitivity band.</a:t>
            </a:r>
            <a:endParaRPr lang="en-GB" dirty="0"/>
          </a:p>
          <a:p>
            <a:endParaRPr lang="en-GB" dirty="0"/>
          </a:p>
          <a:p>
            <a:r>
              <a:rPr lang="en-US" dirty="0"/>
              <a:t>The challenge in detecting low-frequency gravitational waves is that noise is harder to suppress at lower frequencies. This is because most attenuation mechanisms act as low-pass filters—they effectively reduce high-frequency noise but allow low-frequency disturbances to pass through.</a:t>
            </a:r>
          </a:p>
          <a:p>
            <a:endParaRPr lang="en-US" dirty="0"/>
          </a:p>
          <a:p>
            <a:r>
              <a:rPr lang="en-US" dirty="0"/>
              <a:t>On the right is the strain noise budget of the Einstein Telescope (ET) Low-Frequency interferometer. A noise budget shows the contributions of different noise sources across the frequency spectrum. Gravitational wave signals can only be detected if their strain amplitude is above the total noise at a given frequency. In the </a:t>
            </a:r>
            <a:r>
              <a:rPr lang="en-US" dirty="0" err="1"/>
              <a:t>OmniSens</a:t>
            </a:r>
            <a:r>
              <a:rPr lang="en-US" dirty="0"/>
              <a:t> project, we focus on suppressing seismic vibrations, which dominate below 2 Hz.</a:t>
            </a:r>
            <a:endParaRPr lang="en-GB" dirty="0"/>
          </a:p>
          <a:p>
            <a:endParaRPr lang="en-US" sz="1800" dirty="0"/>
          </a:p>
          <a:p>
            <a:endParaRPr lang="en-GB" dirty="0"/>
          </a:p>
          <a:p>
            <a:endParaRPr lang="en-GB" dirty="0"/>
          </a:p>
        </p:txBody>
      </p:sp>
      <p:sp>
        <p:nvSpPr>
          <p:cNvPr id="4" name="Slide Number Placeholder 3"/>
          <p:cNvSpPr>
            <a:spLocks noGrp="1"/>
          </p:cNvSpPr>
          <p:nvPr>
            <p:ph type="sldNum" sz="quarter" idx="5"/>
          </p:nvPr>
        </p:nvSpPr>
        <p:spPr/>
        <p:txBody>
          <a:bodyPr/>
          <a:lstStyle/>
          <a:p>
            <a:fld id="{AF4678A7-551E-E24D-9F97-91264C40AA06}" type="slidenum">
              <a:rPr lang="en-GB" smtClean="0"/>
              <a:t>6</a:t>
            </a:fld>
            <a:endParaRPr lang="en-GB"/>
          </a:p>
        </p:txBody>
      </p:sp>
    </p:spTree>
    <p:extLst>
      <p:ext uri="{BB962C8B-B14F-4D97-AF65-F5344CB8AC3E}">
        <p14:creationId xmlns:p14="http://schemas.microsoft.com/office/powerpoint/2010/main" val="1948627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Einstein Telescope (ET) aims to detect gravitational wave signals down to 3 Hz, requiring a sensitivity improvement of up to 10 to the order of 6 times at that frequency.</a:t>
            </a:r>
          </a:p>
          <a:p>
            <a:br>
              <a:rPr lang="en-US" dirty="0"/>
            </a:br>
            <a:r>
              <a:rPr lang="en-US" dirty="0"/>
              <a:t>The figure on the left shows the various noise mechanisms contributing to seismic noise.</a:t>
            </a:r>
          </a:p>
          <a:p>
            <a:endParaRPr lang="en-US" dirty="0"/>
          </a:p>
          <a:p>
            <a:r>
              <a:rPr lang="en-US" dirty="0"/>
              <a:t>One major challenge is </a:t>
            </a:r>
            <a:r>
              <a:rPr lang="en-US" b="1" dirty="0"/>
              <a:t>tilt-horizontal coupling</a:t>
            </a:r>
            <a:r>
              <a:rPr lang="en-US" dirty="0"/>
              <a:t>, which dominates below 100 </a:t>
            </a:r>
            <a:r>
              <a:rPr lang="en-US" dirty="0" err="1"/>
              <a:t>mHz.</a:t>
            </a:r>
            <a:r>
              <a:rPr lang="en-US" dirty="0"/>
              <a:t> Tilting of the suspension system introduces horizontal translation due to gravitational acceleration.</a:t>
            </a:r>
            <a:br>
              <a:rPr lang="en-US" dirty="0"/>
            </a:br>
            <a:r>
              <a:rPr lang="en-US" dirty="0"/>
              <a:t>The </a:t>
            </a:r>
            <a:r>
              <a:rPr lang="en-US" dirty="0" err="1"/>
              <a:t>OmniSens</a:t>
            </a:r>
            <a:r>
              <a:rPr lang="en-US" dirty="0"/>
              <a:t> project introduces a novel design that reduces both tilt coupling and the force noise associated with stabilizing the suspension system.</a:t>
            </a:r>
          </a:p>
          <a:p>
            <a:endParaRPr lang="en-GB" dirty="0"/>
          </a:p>
          <a:p>
            <a:endParaRPr lang="en-GB" dirty="0"/>
          </a:p>
        </p:txBody>
      </p:sp>
      <p:sp>
        <p:nvSpPr>
          <p:cNvPr id="4" name="Slide Number Placeholder 3"/>
          <p:cNvSpPr>
            <a:spLocks noGrp="1"/>
          </p:cNvSpPr>
          <p:nvPr>
            <p:ph type="sldNum" sz="quarter" idx="5"/>
          </p:nvPr>
        </p:nvSpPr>
        <p:spPr/>
        <p:txBody>
          <a:bodyPr/>
          <a:lstStyle/>
          <a:p>
            <a:fld id="{AF4678A7-551E-E24D-9F97-91264C40AA06}" type="slidenum">
              <a:rPr lang="en-GB" smtClean="0"/>
              <a:t>7</a:t>
            </a:fld>
            <a:endParaRPr lang="en-GB"/>
          </a:p>
        </p:txBody>
      </p:sp>
    </p:spTree>
    <p:extLst>
      <p:ext uri="{BB962C8B-B14F-4D97-AF65-F5344CB8AC3E}">
        <p14:creationId xmlns:p14="http://schemas.microsoft.com/office/powerpoint/2010/main" val="200185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OmniSens</a:t>
            </a:r>
            <a:r>
              <a:rPr lang="en-GB" dirty="0"/>
              <a:t> is an inertial isolation system that combines an inertial sensors with drag-free control.</a:t>
            </a:r>
          </a:p>
          <a:p>
            <a:endParaRPr lang="en-GB" dirty="0"/>
          </a:p>
          <a:p>
            <a:r>
              <a:rPr lang="en-GB" dirty="0"/>
              <a:t>Inertial sensors measure the variations in object’s (the blue frame) motion with respect to a free-floating test mass (the yellow block in the </a:t>
            </a:r>
            <a:r>
              <a:rPr lang="en-GB" dirty="0" err="1"/>
              <a:t>middel</a:t>
            </a:r>
            <a:r>
              <a:rPr lang="en-GB" dirty="0"/>
              <a:t>) as inertial reference. Common inertial sensors include accelerometers and geophone. A drag-free control is used to transfer the inertial stability to the target object through controller.</a:t>
            </a:r>
          </a:p>
          <a:p>
            <a:endParaRPr lang="en-GB" dirty="0"/>
          </a:p>
          <a:p>
            <a:r>
              <a:rPr lang="en-GB" dirty="0"/>
              <a:t>On the right is the design and the layered structure of the </a:t>
            </a:r>
            <a:r>
              <a:rPr lang="en-GB" dirty="0" err="1"/>
              <a:t>omnisens</a:t>
            </a:r>
            <a:r>
              <a:rPr lang="en-GB" dirty="0"/>
              <a:t>. From top to bottom, the components are: a three-arm test mass suspended by a silica fibre; the active platform (Stage 1) that follows the text mass by the drag-free control; and the base (Stage 0) that hangs the stage 1 and is attached to the ground. </a:t>
            </a:r>
          </a:p>
        </p:txBody>
      </p:sp>
      <p:sp>
        <p:nvSpPr>
          <p:cNvPr id="4" name="Slide Number Placeholder 3"/>
          <p:cNvSpPr>
            <a:spLocks noGrp="1"/>
          </p:cNvSpPr>
          <p:nvPr>
            <p:ph type="sldNum" sz="quarter" idx="5"/>
          </p:nvPr>
        </p:nvSpPr>
        <p:spPr/>
        <p:txBody>
          <a:bodyPr/>
          <a:lstStyle/>
          <a:p>
            <a:fld id="{AF4678A7-551E-E24D-9F97-91264C40AA06}" type="slidenum">
              <a:rPr lang="en-GB" smtClean="0"/>
              <a:t>8</a:t>
            </a:fld>
            <a:endParaRPr lang="en-GB"/>
          </a:p>
        </p:txBody>
      </p:sp>
    </p:spTree>
    <p:extLst>
      <p:ext uri="{BB962C8B-B14F-4D97-AF65-F5344CB8AC3E}">
        <p14:creationId xmlns:p14="http://schemas.microsoft.com/office/powerpoint/2010/main" val="1945544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dirty="0" err="1"/>
              <a:t>OmniSens</a:t>
            </a:r>
            <a:r>
              <a:rPr lang="en-GB" dirty="0"/>
              <a:t> applies two mechanism for vibration isolation, the passive isolation by using blades, flexure and silica fibre that lowering the mechanical resonant frequency and increase the gradient of suppression of vibration in high frequency. The active isolation is the drag-free control scheme, we have two locations for the sensors are actuators. Around the end of  test mass. Call it end mass. and between stage 0 and stage 1. Two conventional displacement sensors Bosom and CPS can position the test mass, and a high sensitive interferometer </a:t>
            </a:r>
            <a:r>
              <a:rPr lang="en-GB" dirty="0" err="1"/>
              <a:t>hoqi</a:t>
            </a:r>
            <a:r>
              <a:rPr lang="en-GB" dirty="0"/>
              <a:t> are used to measure the inertial sensors. Two actuators are keeping the </a:t>
            </a:r>
            <a:r>
              <a:rPr lang="en-GB" dirty="0" err="1"/>
              <a:t>omnisens</a:t>
            </a:r>
            <a:r>
              <a:rPr lang="en-GB" dirty="0"/>
              <a:t> at the set working point in difference frequencies. </a:t>
            </a:r>
          </a:p>
          <a:p>
            <a:endParaRPr lang="en-GB" dirty="0"/>
          </a:p>
          <a:p>
            <a:r>
              <a:rPr lang="en-GB" dirty="0"/>
              <a:t>The </a:t>
            </a:r>
            <a:r>
              <a:rPr lang="en-GB" dirty="0" err="1"/>
              <a:t>Omnisens</a:t>
            </a:r>
            <a:r>
              <a:rPr lang="en-GB" dirty="0"/>
              <a:t> have many advantages.</a:t>
            </a:r>
          </a:p>
        </p:txBody>
      </p:sp>
      <p:sp>
        <p:nvSpPr>
          <p:cNvPr id="4" name="Slide Number Placeholder 3"/>
          <p:cNvSpPr>
            <a:spLocks noGrp="1"/>
          </p:cNvSpPr>
          <p:nvPr>
            <p:ph type="sldNum" sz="quarter" idx="5"/>
          </p:nvPr>
        </p:nvSpPr>
        <p:spPr/>
        <p:txBody>
          <a:bodyPr/>
          <a:lstStyle/>
          <a:p>
            <a:fld id="{AF4678A7-551E-E24D-9F97-91264C40AA06}" type="slidenum">
              <a:rPr lang="en-GB" smtClean="0"/>
              <a:t>9</a:t>
            </a:fld>
            <a:endParaRPr lang="en-GB"/>
          </a:p>
        </p:txBody>
      </p:sp>
    </p:spTree>
    <p:extLst>
      <p:ext uri="{BB962C8B-B14F-4D97-AF65-F5344CB8AC3E}">
        <p14:creationId xmlns:p14="http://schemas.microsoft.com/office/powerpoint/2010/main" val="1001472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C00000"/>
                </a:solidFill>
              </a:defRPr>
            </a:lvl1pPr>
          </a:lstStyle>
          <a:p>
            <a:fld id="{0BEDCD97-60F4-0247-99FF-E9892D454412}" type="datetime1">
              <a:rPr lang="en-US" smtClean="0"/>
              <a:pPr/>
              <a:t>8/6/25</a:t>
            </a:fld>
            <a:endParaRPr lang="en-GB"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solidFill>
                  <a:srgbClr val="C00000"/>
                </a:solidFill>
              </a:defRPr>
            </a:lvl1pPr>
          </a:lstStyle>
          <a:p>
            <a:fld id="{86D12830-9A95-C347-AB67-7FF77AC87CE5}" type="slidenum">
              <a:rPr lang="en-GB" smtClean="0"/>
              <a:pPr/>
              <a:t>‹#›</a:t>
            </a:fld>
            <a:endParaRPr lang="en-GB" dirty="0"/>
          </a:p>
        </p:txBody>
      </p:sp>
    </p:spTree>
    <p:extLst>
      <p:ext uri="{BB962C8B-B14F-4D97-AF65-F5344CB8AC3E}">
        <p14:creationId xmlns:p14="http://schemas.microsoft.com/office/powerpoint/2010/main" val="1205019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B5607-1B86-D74F-B867-3D332722F998}" type="datetime1">
              <a:rPr lang="en-US" smtClean="0"/>
              <a:t>8/6/25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D12830-9A95-C347-AB67-7FF77AC87CE5}" type="slidenum">
              <a:rPr lang="en-GB" smtClean="0"/>
              <a:t>‹#›</a:t>
            </a:fld>
            <a:endParaRPr lang="en-GB"/>
          </a:p>
        </p:txBody>
      </p:sp>
    </p:spTree>
    <p:extLst>
      <p:ext uri="{BB962C8B-B14F-4D97-AF65-F5344CB8AC3E}">
        <p14:creationId xmlns:p14="http://schemas.microsoft.com/office/powerpoint/2010/main" val="3870144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5C0BF8-50F5-BF44-BD62-10C85A3A5000}" type="datetime1">
              <a:rPr lang="en-US" smtClean="0"/>
              <a:t>8/6/25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D12830-9A95-C347-AB67-7FF77AC87CE5}" type="slidenum">
              <a:rPr lang="en-GB" smtClean="0"/>
              <a:t>‹#›</a:t>
            </a:fld>
            <a:endParaRPr lang="en-GB"/>
          </a:p>
        </p:txBody>
      </p:sp>
    </p:spTree>
    <p:extLst>
      <p:ext uri="{BB962C8B-B14F-4D97-AF65-F5344CB8AC3E}">
        <p14:creationId xmlns:p14="http://schemas.microsoft.com/office/powerpoint/2010/main" val="36254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5458" y="547716"/>
            <a:ext cx="10161494" cy="1009651"/>
          </a:xfrm>
        </p:spPr>
        <p:txBody>
          <a:bodyPr>
            <a:normAutofit/>
          </a:bodyPr>
          <a:lstStyle>
            <a:lvl1pPr marL="114300" indent="0" algn="l" defTabSz="914400" rtl="0" eaLnBrk="1" latinLnBrk="0" hangingPunct="1">
              <a:lnSpc>
                <a:spcPct val="90000"/>
              </a:lnSpc>
              <a:buFont typeface="Arial" panose="020B0604020202020204" pitchFamily="34" charset="0"/>
              <a:buNone/>
              <a:defRPr lang="en-US" sz="3600" b="1" kern="1200" dirty="0">
                <a:solidFill>
                  <a:schemeClr val="tx1"/>
                </a:solidFill>
                <a:latin typeface="Lato Extended"/>
                <a:ea typeface="+mn-ea"/>
                <a:cs typeface="+mn-cs"/>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lang="en-US" sz="2000" kern="1200" dirty="0" smtClean="0">
                <a:solidFill>
                  <a:schemeClr val="tx1"/>
                </a:solidFill>
                <a:latin typeface="Lato Extended"/>
                <a:ea typeface="+mn-ea"/>
                <a:cs typeface="+mn-cs"/>
              </a:defRPr>
            </a:lvl1pPr>
            <a:lvl2pPr>
              <a:defRPr lang="en-US" sz="2000" kern="1200" dirty="0" smtClean="0">
                <a:solidFill>
                  <a:schemeClr val="tx1"/>
                </a:solidFill>
                <a:latin typeface="Lato Extended"/>
                <a:ea typeface="+mn-ea"/>
                <a:cs typeface="+mn-cs"/>
              </a:defRPr>
            </a:lvl2pPr>
            <a:lvl3pPr>
              <a:defRPr lang="en-US" sz="2000" kern="1200" dirty="0" smtClean="0">
                <a:solidFill>
                  <a:schemeClr val="tx1"/>
                </a:solidFill>
                <a:latin typeface="Lato Extended"/>
                <a:ea typeface="+mn-ea"/>
                <a:cs typeface="+mn-cs"/>
              </a:defRPr>
            </a:lvl3pPr>
            <a:lvl4pPr>
              <a:defRPr lang="en-US" sz="2000" kern="1200" dirty="0" smtClean="0">
                <a:solidFill>
                  <a:schemeClr val="tx1"/>
                </a:solidFill>
                <a:latin typeface="Lato Extended"/>
                <a:ea typeface="+mn-ea"/>
                <a:cs typeface="+mn-cs"/>
              </a:defRPr>
            </a:lvl4pPr>
            <a:lvl5pPr>
              <a:defRPr lang="en-US" sz="2000" kern="1200" dirty="0">
                <a:solidFill>
                  <a:schemeClr val="tx1"/>
                </a:solidFill>
                <a:latin typeface="Lato Extended"/>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solidFill>
                  <a:srgbClr val="C00000"/>
                </a:solidFill>
              </a:defRPr>
            </a:lvl1pPr>
          </a:lstStyle>
          <a:p>
            <a:fld id="{ADA27032-A38B-5C4D-B944-66A0620C3DFA}" type="datetime1">
              <a:rPr lang="en-US" smtClean="0"/>
              <a:pPr/>
              <a:t>8/6/25</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lvl1pPr>
              <a:defRPr>
                <a:solidFill>
                  <a:srgbClr val="C00000"/>
                </a:solidFill>
              </a:defRPr>
            </a:lvl1pPr>
          </a:lstStyle>
          <a:p>
            <a:fld id="{86D12830-9A95-C347-AB67-7FF77AC87CE5}" type="slidenum">
              <a:rPr lang="en-GB" smtClean="0"/>
              <a:pPr/>
              <a:t>‹#›</a:t>
            </a:fld>
            <a:endParaRPr lang="en-GB" dirty="0"/>
          </a:p>
        </p:txBody>
      </p:sp>
      <p:sp>
        <p:nvSpPr>
          <p:cNvPr id="7" name="Rectangle 6">
            <a:extLst>
              <a:ext uri="{FF2B5EF4-FFF2-40B4-BE49-F238E27FC236}">
                <a16:creationId xmlns:a16="http://schemas.microsoft.com/office/drawing/2014/main" id="{86DC4B85-26C7-3642-71D5-94CD173CA69E}"/>
              </a:ext>
            </a:extLst>
          </p:cNvPr>
          <p:cNvSpPr/>
          <p:nvPr userDrawn="1"/>
        </p:nvSpPr>
        <p:spPr>
          <a:xfrm>
            <a:off x="-85725" y="-9497"/>
            <a:ext cx="12363450" cy="5572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spTree>
    <p:extLst>
      <p:ext uri="{BB962C8B-B14F-4D97-AF65-F5344CB8AC3E}">
        <p14:creationId xmlns:p14="http://schemas.microsoft.com/office/powerpoint/2010/main" val="3526460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42474C-EE4A-CB4D-A9DC-F467AF42792A}" type="datetime1">
              <a:rPr lang="en-US" smtClean="0"/>
              <a:t>8/6/25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D12830-9A95-C347-AB67-7FF77AC87CE5}" type="slidenum">
              <a:rPr lang="en-GB" smtClean="0"/>
              <a:t>‹#›</a:t>
            </a:fld>
            <a:endParaRPr lang="en-GB"/>
          </a:p>
        </p:txBody>
      </p:sp>
    </p:spTree>
    <p:extLst>
      <p:ext uri="{BB962C8B-B14F-4D97-AF65-F5344CB8AC3E}">
        <p14:creationId xmlns:p14="http://schemas.microsoft.com/office/powerpoint/2010/main" val="1921149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FD6D11-438A-F146-B9C7-38D6ACCE3EE4}" type="datetime1">
              <a:rPr lang="en-US" smtClean="0"/>
              <a:t>8/6/25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D12830-9A95-C347-AB67-7FF77AC87CE5}" type="slidenum">
              <a:rPr lang="en-GB" smtClean="0"/>
              <a:t>‹#›</a:t>
            </a:fld>
            <a:endParaRPr lang="en-GB"/>
          </a:p>
        </p:txBody>
      </p:sp>
    </p:spTree>
    <p:extLst>
      <p:ext uri="{BB962C8B-B14F-4D97-AF65-F5344CB8AC3E}">
        <p14:creationId xmlns:p14="http://schemas.microsoft.com/office/powerpoint/2010/main" val="3483420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ACC787-3629-B148-BE36-68FAC0F92466}" type="datetime1">
              <a:rPr lang="en-US" smtClean="0"/>
              <a:t>8/6/25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6D12830-9A95-C347-AB67-7FF77AC87CE5}" type="slidenum">
              <a:rPr lang="en-GB" smtClean="0"/>
              <a:t>‹#›</a:t>
            </a:fld>
            <a:endParaRPr lang="en-GB"/>
          </a:p>
        </p:txBody>
      </p:sp>
    </p:spTree>
    <p:extLst>
      <p:ext uri="{BB962C8B-B14F-4D97-AF65-F5344CB8AC3E}">
        <p14:creationId xmlns:p14="http://schemas.microsoft.com/office/powerpoint/2010/main" val="156567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34E08E-648E-1345-BF5C-3A29FE057033}" type="datetime1">
              <a:rPr lang="en-US" smtClean="0"/>
              <a:t>8/6/25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6D12830-9A95-C347-AB67-7FF77AC87CE5}" type="slidenum">
              <a:rPr lang="en-GB" smtClean="0"/>
              <a:t>‹#›</a:t>
            </a:fld>
            <a:endParaRPr lang="en-GB"/>
          </a:p>
        </p:txBody>
      </p:sp>
    </p:spTree>
    <p:extLst>
      <p:ext uri="{BB962C8B-B14F-4D97-AF65-F5344CB8AC3E}">
        <p14:creationId xmlns:p14="http://schemas.microsoft.com/office/powerpoint/2010/main" val="413660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A1A0BE-EDA4-5841-926D-9E3470B39202}" type="datetime1">
              <a:rPr lang="en-US" smtClean="0"/>
              <a:t>8/6/25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6D12830-9A95-C347-AB67-7FF77AC87CE5}" type="slidenum">
              <a:rPr lang="en-GB" smtClean="0"/>
              <a:t>‹#›</a:t>
            </a:fld>
            <a:endParaRPr lang="en-GB"/>
          </a:p>
        </p:txBody>
      </p:sp>
    </p:spTree>
    <p:extLst>
      <p:ext uri="{BB962C8B-B14F-4D97-AF65-F5344CB8AC3E}">
        <p14:creationId xmlns:p14="http://schemas.microsoft.com/office/powerpoint/2010/main" val="3202480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6099B7-9009-6A47-8FC2-61A5BD535057}" type="datetime1">
              <a:rPr lang="en-US" smtClean="0"/>
              <a:t>8/6/25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D12830-9A95-C347-AB67-7FF77AC87CE5}" type="slidenum">
              <a:rPr lang="en-GB" smtClean="0"/>
              <a:t>‹#›</a:t>
            </a:fld>
            <a:endParaRPr lang="en-GB"/>
          </a:p>
        </p:txBody>
      </p:sp>
    </p:spTree>
    <p:extLst>
      <p:ext uri="{BB962C8B-B14F-4D97-AF65-F5344CB8AC3E}">
        <p14:creationId xmlns:p14="http://schemas.microsoft.com/office/powerpoint/2010/main" val="1526959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0307EC-3AE4-A747-8402-A3E2909D2C6E}" type="datetime1">
              <a:rPr lang="en-US" smtClean="0"/>
              <a:t>8/6/25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D12830-9A95-C347-AB67-7FF77AC87CE5}" type="slidenum">
              <a:rPr lang="en-GB" smtClean="0"/>
              <a:t>‹#›</a:t>
            </a:fld>
            <a:endParaRPr lang="en-GB"/>
          </a:p>
        </p:txBody>
      </p:sp>
    </p:spTree>
    <p:extLst>
      <p:ext uri="{BB962C8B-B14F-4D97-AF65-F5344CB8AC3E}">
        <p14:creationId xmlns:p14="http://schemas.microsoft.com/office/powerpoint/2010/main" val="4187867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2C4146-1D64-3B45-A3B8-0F99E036D8C1}" type="datetime1">
              <a:rPr lang="en-US" smtClean="0"/>
              <a:t>8/6/25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D12830-9A95-C347-AB67-7FF77AC87CE5}" type="slidenum">
              <a:rPr lang="en-GB" smtClean="0"/>
              <a:pPr/>
              <a:t>‹#›</a:t>
            </a:fld>
            <a:endParaRPr lang="en-GB"/>
          </a:p>
        </p:txBody>
      </p:sp>
    </p:spTree>
    <p:extLst>
      <p:ext uri="{BB962C8B-B14F-4D97-AF65-F5344CB8AC3E}">
        <p14:creationId xmlns:p14="http://schemas.microsoft.com/office/powerpoint/2010/main" val="40271433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13.xml"/><Relationship Id="rId7" Type="http://schemas.openxmlformats.org/officeDocument/2006/relationships/image" Target="../media/image43.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2.emf"/><Relationship Id="rId5" Type="http://schemas.openxmlformats.org/officeDocument/2006/relationships/notesSlide" Target="../notesSlides/notesSlide14.xml"/><Relationship Id="rId4" Type="http://schemas.openxmlformats.org/officeDocument/2006/relationships/slideLayout" Target="../slideLayouts/slideLayout2.xml"/><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2.xml"/><Relationship Id="rId7" Type="http://schemas.openxmlformats.org/officeDocument/2006/relationships/image" Target="../media/image47.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4.png"/><Relationship Id="rId5" Type="http://schemas.openxmlformats.org/officeDocument/2006/relationships/image" Target="../media/image46.png"/><Relationship Id="rId4" Type="http://schemas.openxmlformats.org/officeDocument/2006/relationships/notesSlide" Target="../notesSlides/notesSlide15.xml"/><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16.xml"/><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tags" Target="../tags/tag20.xml"/><Relationship Id="rId7" Type="http://schemas.openxmlformats.org/officeDocument/2006/relationships/notesSlide" Target="../notesSlides/notesSlide18.xml"/><Relationship Id="rId12" Type="http://schemas.openxmlformats.org/officeDocument/2006/relationships/image" Target="../media/image63.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2.xml"/><Relationship Id="rId11" Type="http://schemas.openxmlformats.org/officeDocument/2006/relationships/image" Target="../media/image62.png"/><Relationship Id="rId5" Type="http://schemas.openxmlformats.org/officeDocument/2006/relationships/tags" Target="../tags/tag22.xml"/><Relationship Id="rId10" Type="http://schemas.openxmlformats.org/officeDocument/2006/relationships/image" Target="../media/image61.png"/><Relationship Id="rId4" Type="http://schemas.openxmlformats.org/officeDocument/2006/relationships/tags" Target="../tags/tag21.xml"/><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8.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tags" Target="../tags/tag24.xml"/><Relationship Id="rId16" Type="http://schemas.openxmlformats.org/officeDocument/2006/relationships/image" Target="../media/image71.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66.png"/><Relationship Id="rId5" Type="http://schemas.openxmlformats.org/officeDocument/2006/relationships/tags" Target="../tags/tag27.xml"/><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tags" Target="../tags/tag26.xml"/><Relationship Id="rId9" Type="http://schemas.openxmlformats.org/officeDocument/2006/relationships/notesSlide" Target="../notesSlides/notesSlide19.xml"/><Relationship Id="rId14"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slideLayout" Target="../slideLayouts/slideLayout2.xml"/><Relationship Id="rId7" Type="http://schemas.openxmlformats.org/officeDocument/2006/relationships/image" Target="../media/image75.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34.xml"/><Relationship Id="rId7" Type="http://schemas.openxmlformats.org/officeDocument/2006/relationships/image" Target="../media/image78.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77.png"/><Relationship Id="rId5" Type="http://schemas.openxmlformats.org/officeDocument/2006/relationships/notesSlide" Target="../notesSlides/notesSlide21.xml"/><Relationship Id="rId10" Type="http://schemas.openxmlformats.org/officeDocument/2006/relationships/image" Target="../media/image81.jpeg"/><Relationship Id="rId4" Type="http://schemas.openxmlformats.org/officeDocument/2006/relationships/slideLayout" Target="../slideLayouts/slideLayout2.xml"/><Relationship Id="rId9" Type="http://schemas.openxmlformats.org/officeDocument/2006/relationships/image" Target="../media/image80.png"/></Relationships>
</file>

<file path=ppt/slides/_rels/slide2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84.png"/><Relationship Id="rId4" Type="http://schemas.openxmlformats.org/officeDocument/2006/relationships/image" Target="../media/image83.jpeg"/></Relationships>
</file>

<file path=ppt/slides/_rels/slide2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2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tags" Target="../tags/tag38.xml"/><Relationship Id="rId7" Type="http://schemas.openxmlformats.org/officeDocument/2006/relationships/image" Target="../media/image93.png"/><Relationship Id="rId12" Type="http://schemas.openxmlformats.org/officeDocument/2006/relationships/image" Target="../media/image75.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92.jpeg"/><Relationship Id="rId11" Type="http://schemas.openxmlformats.org/officeDocument/2006/relationships/image" Target="../media/image91.jpeg"/><Relationship Id="rId5" Type="http://schemas.openxmlformats.org/officeDocument/2006/relationships/notesSlide" Target="../notesSlides/notesSlide26.xml"/><Relationship Id="rId10" Type="http://schemas.openxmlformats.org/officeDocument/2006/relationships/image" Target="../media/image96.png"/><Relationship Id="rId4" Type="http://schemas.openxmlformats.org/officeDocument/2006/relationships/slideLayout" Target="../slideLayouts/slideLayout2.xml"/><Relationship Id="rId9" Type="http://schemas.openxmlformats.org/officeDocument/2006/relationships/image" Target="../media/image95.jpeg"/></Relationships>
</file>

<file path=ppt/slides/_rels/slide2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slideLayout" Target="../slideLayouts/slideLayout2.xml"/><Relationship Id="rId7" Type="http://schemas.openxmlformats.org/officeDocument/2006/relationships/image" Target="../media/image95.jpe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94.png"/><Relationship Id="rId5" Type="http://schemas.openxmlformats.org/officeDocument/2006/relationships/image" Target="../media/image99.jpeg"/><Relationship Id="rId4" Type="http://schemas.openxmlformats.org/officeDocument/2006/relationships/notesSlide" Target="../notesSlides/notesSlide30.xml"/><Relationship Id="rId9" Type="http://schemas.openxmlformats.org/officeDocument/2006/relationships/image" Target="../media/image9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03.jpeg"/><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8" Type="http://schemas.openxmlformats.org/officeDocument/2006/relationships/image" Target="../media/image108.gif"/><Relationship Id="rId3" Type="http://schemas.openxmlformats.org/officeDocument/2006/relationships/notesSlide" Target="../notesSlides/notesSlide32.xml"/><Relationship Id="rId7" Type="http://schemas.openxmlformats.org/officeDocument/2006/relationships/image" Target="../media/image107.png"/><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emf"/></Relationships>
</file>

<file path=ppt/slides/_rels/slide37.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5.png"/><Relationship Id="rId18" Type="http://schemas.openxmlformats.org/officeDocument/2006/relationships/image" Target="../media/image9.png"/><Relationship Id="rId26" Type="http://schemas.openxmlformats.org/officeDocument/2006/relationships/image" Target="../media/image17.png"/><Relationship Id="rId3" Type="http://schemas.openxmlformats.org/officeDocument/2006/relationships/tags" Target="../tags/tag3.xml"/><Relationship Id="rId21" Type="http://schemas.openxmlformats.org/officeDocument/2006/relationships/image" Target="../media/image12.png"/><Relationship Id="rId7" Type="http://schemas.openxmlformats.org/officeDocument/2006/relationships/tags" Target="../tags/tag7.xml"/><Relationship Id="rId12" Type="http://schemas.openxmlformats.org/officeDocument/2006/relationships/image" Target="../media/image4.png"/><Relationship Id="rId17" Type="http://schemas.openxmlformats.org/officeDocument/2006/relationships/image" Target="../media/image8.png"/><Relationship Id="rId25" Type="http://schemas.openxmlformats.org/officeDocument/2006/relationships/image" Target="../media/image16.png"/><Relationship Id="rId2" Type="http://schemas.openxmlformats.org/officeDocument/2006/relationships/tags" Target="../tags/tag2.xml"/><Relationship Id="rId16" Type="http://schemas.openxmlformats.org/officeDocument/2006/relationships/image" Target="../media/image7.png"/><Relationship Id="rId20" Type="http://schemas.openxmlformats.org/officeDocument/2006/relationships/image" Target="../media/image11.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4.xml"/><Relationship Id="rId24" Type="http://schemas.openxmlformats.org/officeDocument/2006/relationships/image" Target="../media/image15.png"/><Relationship Id="rId5" Type="http://schemas.openxmlformats.org/officeDocument/2006/relationships/tags" Target="../tags/tag5.xml"/><Relationship Id="rId15" Type="http://schemas.openxmlformats.org/officeDocument/2006/relationships/image" Target="../media/image6.png"/><Relationship Id="rId23" Type="http://schemas.openxmlformats.org/officeDocument/2006/relationships/image" Target="../media/image14.png"/><Relationship Id="rId10" Type="http://schemas.openxmlformats.org/officeDocument/2006/relationships/slideLayout" Target="../slideLayouts/slideLayout2.xml"/><Relationship Id="rId19" Type="http://schemas.openxmlformats.org/officeDocument/2006/relationships/image" Target="../media/image10.png"/><Relationship Id="rId4" Type="http://schemas.openxmlformats.org/officeDocument/2006/relationships/tags" Target="../tags/tag4.xml"/><Relationship Id="rId9" Type="http://schemas.openxmlformats.org/officeDocument/2006/relationships/tags" Target="../tags/tag9.xml"/><Relationship Id="rId14" Type="http://schemas.microsoft.com/office/2007/relationships/hdphoto" Target="../media/hdphoto1.wdp"/><Relationship Id="rId22" Type="http://schemas.openxmlformats.org/officeDocument/2006/relationships/image" Target="../media/image13.png"/><Relationship Id="rId27"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Layout" Target="../slideLayouts/slideLayout2.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0.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D8CF-9630-7771-46D2-93F44B2A503C}"/>
              </a:ext>
            </a:extLst>
          </p:cNvPr>
          <p:cNvSpPr>
            <a:spLocks noGrp="1"/>
          </p:cNvSpPr>
          <p:nvPr>
            <p:ph type="ctrTitle"/>
          </p:nvPr>
        </p:nvSpPr>
        <p:spPr>
          <a:xfrm>
            <a:off x="642518" y="1612949"/>
            <a:ext cx="8475317" cy="2387600"/>
          </a:xfrm>
        </p:spPr>
        <p:txBody>
          <a:bodyPr>
            <a:normAutofit/>
          </a:bodyPr>
          <a:lstStyle/>
          <a:p>
            <a:pPr algn="l">
              <a:lnSpc>
                <a:spcPct val="100000"/>
              </a:lnSpc>
              <a:spcBef>
                <a:spcPts val="0"/>
              </a:spcBef>
            </a:pPr>
            <a:r>
              <a:rPr lang="en-GB" sz="4000" b="1" dirty="0">
                <a:latin typeface="Lato Extended"/>
                <a:ea typeface="+mn-ea"/>
                <a:cs typeface="+mn-cs"/>
              </a:rPr>
              <a:t>Building Position Sensing System for the Test Mass of the </a:t>
            </a:r>
            <a:r>
              <a:rPr lang="en-GB" sz="4000" b="1" dirty="0" err="1">
                <a:latin typeface="Lato Extended"/>
                <a:ea typeface="+mn-ea"/>
                <a:cs typeface="+mn-cs"/>
              </a:rPr>
              <a:t>OmniSens</a:t>
            </a:r>
            <a:r>
              <a:rPr lang="en-GB" sz="4000" b="1" dirty="0">
                <a:latin typeface="Lato Extended"/>
                <a:ea typeface="+mn-ea"/>
                <a:cs typeface="+mn-cs"/>
              </a:rPr>
              <a:t> </a:t>
            </a:r>
          </a:p>
        </p:txBody>
      </p:sp>
      <p:pic>
        <p:nvPicPr>
          <p:cNvPr id="7" name="Picture 6" descr="Blue text on a black background&#10;&#10;Description automatically generated">
            <a:extLst>
              <a:ext uri="{FF2B5EF4-FFF2-40B4-BE49-F238E27FC236}">
                <a16:creationId xmlns:a16="http://schemas.microsoft.com/office/drawing/2014/main" id="{88B5941A-C465-A98C-5DDD-BF8572C951C1}"/>
              </a:ext>
            </a:extLst>
          </p:cNvPr>
          <p:cNvPicPr>
            <a:picLocks noChangeAspect="1"/>
          </p:cNvPicPr>
          <p:nvPr/>
        </p:nvPicPr>
        <p:blipFill>
          <a:blip r:embed="rId3"/>
          <a:stretch>
            <a:fillRect/>
          </a:stretch>
        </p:blipFill>
        <p:spPr>
          <a:xfrm>
            <a:off x="379351" y="6144142"/>
            <a:ext cx="2804116" cy="467353"/>
          </a:xfrm>
          <a:prstGeom prst="rect">
            <a:avLst/>
          </a:prstGeom>
        </p:spPr>
      </p:pic>
      <p:sp>
        <p:nvSpPr>
          <p:cNvPr id="8" name="Triangle 7">
            <a:extLst>
              <a:ext uri="{FF2B5EF4-FFF2-40B4-BE49-F238E27FC236}">
                <a16:creationId xmlns:a16="http://schemas.microsoft.com/office/drawing/2014/main" id="{0A9A2B02-5A0D-7D7B-033A-4467D087AAF5}"/>
              </a:ext>
            </a:extLst>
          </p:cNvPr>
          <p:cNvSpPr/>
          <p:nvPr/>
        </p:nvSpPr>
        <p:spPr>
          <a:xfrm flipV="1">
            <a:off x="-492713" y="-668745"/>
            <a:ext cx="8850047" cy="3223582"/>
          </a:xfrm>
          <a:prstGeom prst="triangle">
            <a:avLst>
              <a:gd name="adj" fmla="val 0"/>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riangle 8">
            <a:extLst>
              <a:ext uri="{FF2B5EF4-FFF2-40B4-BE49-F238E27FC236}">
                <a16:creationId xmlns:a16="http://schemas.microsoft.com/office/drawing/2014/main" id="{F8528BEB-4358-D203-FB0E-1C356E3280F0}"/>
              </a:ext>
            </a:extLst>
          </p:cNvPr>
          <p:cNvSpPr/>
          <p:nvPr/>
        </p:nvSpPr>
        <p:spPr>
          <a:xfrm rot="5400000" flipV="1">
            <a:off x="8730941" y="1547813"/>
            <a:ext cx="5168990" cy="1882777"/>
          </a:xfrm>
          <a:prstGeom prst="triangle">
            <a:avLst>
              <a:gd name="adj" fmla="val 0"/>
            </a:avLst>
          </a:prstGeom>
          <a:solidFill>
            <a:srgbClr val="7106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A close up of black text&#10;&#10;Description automatically generated">
            <a:extLst>
              <a:ext uri="{FF2B5EF4-FFF2-40B4-BE49-F238E27FC236}">
                <a16:creationId xmlns:a16="http://schemas.microsoft.com/office/drawing/2014/main" id="{7BF74FC4-72AE-3618-8E12-A4A3C5C01951}"/>
              </a:ext>
            </a:extLst>
          </p:cNvPr>
          <p:cNvPicPr>
            <a:picLocks noChangeAspect="1"/>
          </p:cNvPicPr>
          <p:nvPr/>
        </p:nvPicPr>
        <p:blipFill>
          <a:blip r:embed="rId4"/>
          <a:stretch>
            <a:fillRect/>
          </a:stretch>
        </p:blipFill>
        <p:spPr>
          <a:xfrm>
            <a:off x="9342822" y="6090161"/>
            <a:ext cx="2849177" cy="636914"/>
          </a:xfrm>
          <a:prstGeom prst="rect">
            <a:avLst/>
          </a:prstGeom>
        </p:spPr>
      </p:pic>
      <p:sp>
        <p:nvSpPr>
          <p:cNvPr id="14" name="TextBox 13">
            <a:extLst>
              <a:ext uri="{FF2B5EF4-FFF2-40B4-BE49-F238E27FC236}">
                <a16:creationId xmlns:a16="http://schemas.microsoft.com/office/drawing/2014/main" id="{D6CDEEC6-92E0-5E74-7A54-8A496807BA6E}"/>
              </a:ext>
            </a:extLst>
          </p:cNvPr>
          <p:cNvSpPr txBox="1"/>
          <p:nvPr/>
        </p:nvSpPr>
        <p:spPr>
          <a:xfrm>
            <a:off x="737991" y="3963375"/>
            <a:ext cx="8284369" cy="369332"/>
          </a:xfrm>
          <a:prstGeom prst="rect">
            <a:avLst/>
          </a:prstGeom>
          <a:noFill/>
        </p:spPr>
        <p:txBody>
          <a:bodyPr wrap="square">
            <a:spAutoFit/>
          </a:bodyPr>
          <a:lstStyle/>
          <a:p>
            <a:r>
              <a:rPr lang="en-GB" dirty="0">
                <a:latin typeface="Lato Extended"/>
              </a:rPr>
              <a:t>- a Technology for the Einstein Telescope at Low Frequency Science</a:t>
            </a:r>
            <a:endParaRPr lang="en-GB" sz="4000" dirty="0">
              <a:latin typeface="Lato Extended"/>
            </a:endParaRPr>
          </a:p>
        </p:txBody>
      </p:sp>
      <p:sp>
        <p:nvSpPr>
          <p:cNvPr id="15" name="TextBox 14">
            <a:extLst>
              <a:ext uri="{FF2B5EF4-FFF2-40B4-BE49-F238E27FC236}">
                <a16:creationId xmlns:a16="http://schemas.microsoft.com/office/drawing/2014/main" id="{9682786D-2C7A-2A56-8416-A18C621AB170}"/>
              </a:ext>
            </a:extLst>
          </p:cNvPr>
          <p:cNvSpPr txBox="1"/>
          <p:nvPr/>
        </p:nvSpPr>
        <p:spPr>
          <a:xfrm>
            <a:off x="756140" y="4628742"/>
            <a:ext cx="4014625" cy="923330"/>
          </a:xfrm>
          <a:prstGeom prst="rect">
            <a:avLst/>
          </a:prstGeom>
          <a:noFill/>
        </p:spPr>
        <p:txBody>
          <a:bodyPr wrap="none" rtlCol="0">
            <a:spAutoFit/>
          </a:bodyPr>
          <a:lstStyle/>
          <a:p>
            <a:r>
              <a:rPr lang="en-GB" dirty="0">
                <a:latin typeface="Lato Extended"/>
              </a:rPr>
              <a:t>Zhao-Qing Lin</a:t>
            </a:r>
          </a:p>
          <a:p>
            <a:r>
              <a:rPr lang="en-GB" dirty="0">
                <a:latin typeface="Lato Extended"/>
              </a:rPr>
              <a:t>Supervisor: </a:t>
            </a:r>
            <a:r>
              <a:rPr lang="en-GB" dirty="0" err="1">
                <a:latin typeface="Lato Extended"/>
              </a:rPr>
              <a:t>Dr.</a:t>
            </a:r>
            <a:r>
              <a:rPr lang="en-GB" dirty="0">
                <a:latin typeface="Lato Extended"/>
              </a:rPr>
              <a:t> Conor Mow-Lowry</a:t>
            </a:r>
          </a:p>
          <a:p>
            <a:r>
              <a:rPr lang="en-GB" dirty="0">
                <a:latin typeface="Lato Extended"/>
              </a:rPr>
              <a:t>Daily Supervisor: </a:t>
            </a:r>
            <a:r>
              <a:rPr lang="en-GB" dirty="0" err="1">
                <a:latin typeface="Lato Extended"/>
              </a:rPr>
              <a:t>Dr.</a:t>
            </a:r>
            <a:r>
              <a:rPr lang="en-GB" dirty="0">
                <a:latin typeface="Lato Extended"/>
              </a:rPr>
              <a:t> Michele </a:t>
            </a:r>
            <a:r>
              <a:rPr lang="en-GB" dirty="0" err="1">
                <a:latin typeface="Lato Extended"/>
              </a:rPr>
              <a:t>Valentini</a:t>
            </a:r>
            <a:endParaRPr lang="en-GB" dirty="0">
              <a:latin typeface="Lato Extended"/>
            </a:endParaRPr>
          </a:p>
        </p:txBody>
      </p:sp>
      <p:grpSp>
        <p:nvGrpSpPr>
          <p:cNvPr id="21" name="Group 20">
            <a:extLst>
              <a:ext uri="{FF2B5EF4-FFF2-40B4-BE49-F238E27FC236}">
                <a16:creationId xmlns:a16="http://schemas.microsoft.com/office/drawing/2014/main" id="{BCC02C59-B898-7EF6-DBF9-5B05E0535CD9}"/>
              </a:ext>
            </a:extLst>
          </p:cNvPr>
          <p:cNvGrpSpPr/>
          <p:nvPr/>
        </p:nvGrpSpPr>
        <p:grpSpPr>
          <a:xfrm>
            <a:off x="379351" y="561143"/>
            <a:ext cx="1539094" cy="602526"/>
            <a:chOff x="308490" y="285370"/>
            <a:chExt cx="3661808" cy="1433528"/>
          </a:xfrm>
        </p:grpSpPr>
        <p:sp>
          <p:nvSpPr>
            <p:cNvPr id="10" name="Freeform 9">
              <a:extLst>
                <a:ext uri="{FF2B5EF4-FFF2-40B4-BE49-F238E27FC236}">
                  <a16:creationId xmlns:a16="http://schemas.microsoft.com/office/drawing/2014/main" id="{52908C37-BB4E-3690-77BC-11EAB4AD3770}"/>
                </a:ext>
              </a:extLst>
            </p:cNvPr>
            <p:cNvSpPr/>
            <p:nvPr/>
          </p:nvSpPr>
          <p:spPr>
            <a:xfrm>
              <a:off x="3521720" y="618594"/>
              <a:ext cx="448578" cy="687334"/>
            </a:xfrm>
            <a:custGeom>
              <a:avLst/>
              <a:gdLst>
                <a:gd name="connsiteX0" fmla="*/ 158713 w 448578"/>
                <a:gd name="connsiteY0" fmla="*/ 275313 h 687334"/>
                <a:gd name="connsiteX1" fmla="*/ 0 w 448578"/>
                <a:gd name="connsiteY1" fmla="*/ 275313 h 687334"/>
                <a:gd name="connsiteX2" fmla="*/ 0 w 448578"/>
                <a:gd name="connsiteY2" fmla="*/ 206960 h 687334"/>
                <a:gd name="connsiteX3" fmla="*/ 158713 w 448578"/>
                <a:gd name="connsiteY3" fmla="*/ 206960 h 687334"/>
                <a:gd name="connsiteX4" fmla="*/ 158713 w 448578"/>
                <a:gd name="connsiteY4" fmla="*/ 158543 h 687334"/>
                <a:gd name="connsiteX5" fmla="*/ 203381 w 448578"/>
                <a:gd name="connsiteY5" fmla="*/ 42721 h 687334"/>
                <a:gd name="connsiteX6" fmla="*/ 323129 w 448578"/>
                <a:gd name="connsiteY6" fmla="*/ 0 h 687334"/>
                <a:gd name="connsiteX7" fmla="*/ 445728 w 448578"/>
                <a:gd name="connsiteY7" fmla="*/ 23734 h 687334"/>
                <a:gd name="connsiteX8" fmla="*/ 445728 w 448578"/>
                <a:gd name="connsiteY8" fmla="*/ 98733 h 687334"/>
                <a:gd name="connsiteX9" fmla="*/ 421018 w 448578"/>
                <a:gd name="connsiteY9" fmla="*/ 89240 h 687334"/>
                <a:gd name="connsiteX10" fmla="*/ 391556 w 448578"/>
                <a:gd name="connsiteY10" fmla="*/ 79746 h 687334"/>
                <a:gd name="connsiteX11" fmla="*/ 332633 w 448578"/>
                <a:gd name="connsiteY11" fmla="*/ 71202 h 687334"/>
                <a:gd name="connsiteX12" fmla="*/ 292717 w 448578"/>
                <a:gd name="connsiteY12" fmla="*/ 77847 h 687334"/>
                <a:gd name="connsiteX13" fmla="*/ 263255 w 448578"/>
                <a:gd name="connsiteY13" fmla="*/ 95885 h 687334"/>
                <a:gd name="connsiteX14" fmla="*/ 245198 w 448578"/>
                <a:gd name="connsiteY14" fmla="*/ 123416 h 687334"/>
                <a:gd name="connsiteX15" fmla="*/ 239495 w 448578"/>
                <a:gd name="connsiteY15" fmla="*/ 158543 h 687334"/>
                <a:gd name="connsiteX16" fmla="*/ 239495 w 448578"/>
                <a:gd name="connsiteY16" fmla="*/ 206960 h 687334"/>
                <a:gd name="connsiteX17" fmla="*/ 448579 w 448578"/>
                <a:gd name="connsiteY17" fmla="*/ 206960 h 687334"/>
                <a:gd name="connsiteX18" fmla="*/ 448579 w 448578"/>
                <a:gd name="connsiteY18" fmla="*/ 275313 h 687334"/>
                <a:gd name="connsiteX19" fmla="*/ 239495 w 448578"/>
                <a:gd name="connsiteY19" fmla="*/ 275313 h 687334"/>
                <a:gd name="connsiteX20" fmla="*/ 239495 w 448578"/>
                <a:gd name="connsiteY20" fmla="*/ 687334 h 687334"/>
                <a:gd name="connsiteX21" fmla="*/ 157763 w 448578"/>
                <a:gd name="connsiteY21" fmla="*/ 687334 h 687334"/>
                <a:gd name="connsiteX22" fmla="*/ 157763 w 448578"/>
                <a:gd name="connsiteY22" fmla="*/ 275313 h 687334"/>
                <a:gd name="connsiteX23" fmla="*/ 158713 w 448578"/>
                <a:gd name="connsiteY23" fmla="*/ 275313 h 68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8578" h="687334">
                  <a:moveTo>
                    <a:pt x="158713" y="275313"/>
                  </a:moveTo>
                  <a:lnTo>
                    <a:pt x="0" y="275313"/>
                  </a:lnTo>
                  <a:lnTo>
                    <a:pt x="0" y="206960"/>
                  </a:lnTo>
                  <a:lnTo>
                    <a:pt x="158713" y="206960"/>
                  </a:lnTo>
                  <a:lnTo>
                    <a:pt x="158713" y="158543"/>
                  </a:lnTo>
                  <a:cubicBezTo>
                    <a:pt x="158713" y="110125"/>
                    <a:pt x="173919" y="72151"/>
                    <a:pt x="203381" y="42721"/>
                  </a:cubicBezTo>
                  <a:cubicBezTo>
                    <a:pt x="232843" y="14240"/>
                    <a:pt x="272759" y="0"/>
                    <a:pt x="323129" y="0"/>
                  </a:cubicBezTo>
                  <a:cubicBezTo>
                    <a:pt x="367796" y="0"/>
                    <a:pt x="408663" y="7595"/>
                    <a:pt x="445728" y="23734"/>
                  </a:cubicBezTo>
                  <a:lnTo>
                    <a:pt x="445728" y="98733"/>
                  </a:lnTo>
                  <a:cubicBezTo>
                    <a:pt x="439075" y="94936"/>
                    <a:pt x="430521" y="92088"/>
                    <a:pt x="421018" y="89240"/>
                  </a:cubicBezTo>
                  <a:cubicBezTo>
                    <a:pt x="411514" y="86391"/>
                    <a:pt x="402010" y="82594"/>
                    <a:pt x="391556" y="79746"/>
                  </a:cubicBezTo>
                  <a:cubicBezTo>
                    <a:pt x="370648" y="74050"/>
                    <a:pt x="350690" y="71202"/>
                    <a:pt x="332633" y="71202"/>
                  </a:cubicBezTo>
                  <a:cubicBezTo>
                    <a:pt x="317426" y="71202"/>
                    <a:pt x="305072" y="73100"/>
                    <a:pt x="292717" y="77847"/>
                  </a:cubicBezTo>
                  <a:cubicBezTo>
                    <a:pt x="281312" y="82594"/>
                    <a:pt x="271808" y="88290"/>
                    <a:pt x="263255" y="95885"/>
                  </a:cubicBezTo>
                  <a:cubicBezTo>
                    <a:pt x="255652" y="103480"/>
                    <a:pt x="248999" y="112973"/>
                    <a:pt x="245198" y="123416"/>
                  </a:cubicBezTo>
                  <a:cubicBezTo>
                    <a:pt x="241396" y="133859"/>
                    <a:pt x="239495" y="146201"/>
                    <a:pt x="239495" y="158543"/>
                  </a:cubicBezTo>
                  <a:lnTo>
                    <a:pt x="239495" y="206960"/>
                  </a:lnTo>
                  <a:lnTo>
                    <a:pt x="448579" y="206960"/>
                  </a:lnTo>
                  <a:lnTo>
                    <a:pt x="448579" y="275313"/>
                  </a:lnTo>
                  <a:lnTo>
                    <a:pt x="239495" y="275313"/>
                  </a:lnTo>
                  <a:lnTo>
                    <a:pt x="239495" y="687334"/>
                  </a:lnTo>
                  <a:lnTo>
                    <a:pt x="157763" y="687334"/>
                  </a:lnTo>
                  <a:lnTo>
                    <a:pt x="157763" y="275313"/>
                  </a:lnTo>
                  <a:lnTo>
                    <a:pt x="158713" y="275313"/>
                  </a:lnTo>
                  <a:close/>
                </a:path>
              </a:pathLst>
            </a:custGeom>
            <a:solidFill>
              <a:srgbClr val="FFFFFF"/>
            </a:solidFill>
            <a:ln w="9504"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53F73CC-4882-A319-CB1C-413728871DF9}"/>
                </a:ext>
              </a:extLst>
            </p:cNvPr>
            <p:cNvSpPr/>
            <p:nvPr/>
          </p:nvSpPr>
          <p:spPr>
            <a:xfrm>
              <a:off x="308490" y="632835"/>
              <a:ext cx="456181" cy="673093"/>
            </a:xfrm>
            <a:custGeom>
              <a:avLst/>
              <a:gdLst>
                <a:gd name="connsiteX0" fmla="*/ 83633 w 456181"/>
                <a:gd name="connsiteY0" fmla="*/ 673094 h 673093"/>
                <a:gd name="connsiteX1" fmla="*/ 0 w 456181"/>
                <a:gd name="connsiteY1" fmla="*/ 673094 h 673093"/>
                <a:gd name="connsiteX2" fmla="*/ 0 w 456181"/>
                <a:gd name="connsiteY2" fmla="*/ 0 h 673093"/>
                <a:gd name="connsiteX3" fmla="*/ 106442 w 456181"/>
                <a:gd name="connsiteY3" fmla="*/ 0 h 673093"/>
                <a:gd name="connsiteX4" fmla="*/ 374449 w 456181"/>
                <a:gd name="connsiteY4" fmla="*/ 543981 h 673093"/>
                <a:gd name="connsiteX5" fmla="*/ 374449 w 456181"/>
                <a:gd name="connsiteY5" fmla="*/ 0 h 673093"/>
                <a:gd name="connsiteX6" fmla="*/ 456182 w 456181"/>
                <a:gd name="connsiteY6" fmla="*/ 0 h 673093"/>
                <a:gd name="connsiteX7" fmla="*/ 456182 w 456181"/>
                <a:gd name="connsiteY7" fmla="*/ 673094 h 673093"/>
                <a:gd name="connsiteX8" fmla="*/ 352590 w 456181"/>
                <a:gd name="connsiteY8" fmla="*/ 673094 h 673093"/>
                <a:gd name="connsiteX9" fmla="*/ 83633 w 456181"/>
                <a:gd name="connsiteY9" fmla="*/ 132910 h 67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6181" h="673093">
                  <a:moveTo>
                    <a:pt x="83633" y="673094"/>
                  </a:moveTo>
                  <a:lnTo>
                    <a:pt x="0" y="673094"/>
                  </a:lnTo>
                  <a:lnTo>
                    <a:pt x="0" y="0"/>
                  </a:lnTo>
                  <a:lnTo>
                    <a:pt x="106442" y="0"/>
                  </a:lnTo>
                  <a:lnTo>
                    <a:pt x="374449" y="543981"/>
                  </a:lnTo>
                  <a:lnTo>
                    <a:pt x="374449" y="0"/>
                  </a:lnTo>
                  <a:lnTo>
                    <a:pt x="456182" y="0"/>
                  </a:lnTo>
                  <a:lnTo>
                    <a:pt x="456182" y="673094"/>
                  </a:lnTo>
                  <a:lnTo>
                    <a:pt x="352590" y="673094"/>
                  </a:lnTo>
                  <a:lnTo>
                    <a:pt x="83633" y="132910"/>
                  </a:lnTo>
                  <a:close/>
                </a:path>
              </a:pathLst>
            </a:custGeom>
            <a:solidFill>
              <a:srgbClr val="FFFFFF"/>
            </a:solidFill>
            <a:ln w="9504"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0D0F4335-1F97-EDED-E16A-60BEEAC2BDC7}"/>
                </a:ext>
              </a:extLst>
            </p:cNvPr>
            <p:cNvSpPr/>
            <p:nvPr/>
          </p:nvSpPr>
          <p:spPr>
            <a:xfrm>
              <a:off x="949995" y="633784"/>
              <a:ext cx="430521" cy="672144"/>
            </a:xfrm>
            <a:custGeom>
              <a:avLst/>
              <a:gdLst>
                <a:gd name="connsiteX0" fmla="*/ 430522 w 430521"/>
                <a:gd name="connsiteY0" fmla="*/ 672144 h 672144"/>
                <a:gd name="connsiteX1" fmla="*/ 0 w 430521"/>
                <a:gd name="connsiteY1" fmla="*/ 672144 h 672144"/>
                <a:gd name="connsiteX2" fmla="*/ 0 w 430521"/>
                <a:gd name="connsiteY2" fmla="*/ 602841 h 672144"/>
                <a:gd name="connsiteX3" fmla="*/ 173919 w 430521"/>
                <a:gd name="connsiteY3" fmla="*/ 602841 h 672144"/>
                <a:gd name="connsiteX4" fmla="*/ 173919 w 430521"/>
                <a:gd name="connsiteY4" fmla="*/ 260124 h 672144"/>
                <a:gd name="connsiteX5" fmla="*/ 19008 w 430521"/>
                <a:gd name="connsiteY5" fmla="*/ 260124 h 672144"/>
                <a:gd name="connsiteX6" fmla="*/ 19008 w 430521"/>
                <a:gd name="connsiteY6" fmla="*/ 191770 h 672144"/>
                <a:gd name="connsiteX7" fmla="*/ 255652 w 430521"/>
                <a:gd name="connsiteY7" fmla="*/ 191770 h 672144"/>
                <a:gd name="connsiteX8" fmla="*/ 255652 w 430521"/>
                <a:gd name="connsiteY8" fmla="*/ 602841 h 672144"/>
                <a:gd name="connsiteX9" fmla="*/ 430522 w 430521"/>
                <a:gd name="connsiteY9" fmla="*/ 602841 h 672144"/>
                <a:gd name="connsiteX10" fmla="*/ 430522 w 430521"/>
                <a:gd name="connsiteY10" fmla="*/ 672144 h 672144"/>
                <a:gd name="connsiteX11" fmla="*/ 268007 w 430521"/>
                <a:gd name="connsiteY11" fmla="*/ 113923 h 672144"/>
                <a:gd name="connsiteX12" fmla="*/ 153011 w 430521"/>
                <a:gd name="connsiteY12" fmla="*/ 113923 h 672144"/>
                <a:gd name="connsiteX13" fmla="*/ 153011 w 430521"/>
                <a:gd name="connsiteY13" fmla="*/ 0 h 672144"/>
                <a:gd name="connsiteX14" fmla="*/ 268007 w 430521"/>
                <a:gd name="connsiteY14" fmla="*/ 0 h 672144"/>
                <a:gd name="connsiteX15" fmla="*/ 268007 w 430521"/>
                <a:gd name="connsiteY15" fmla="*/ 113923 h 67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0521" h="672144">
                  <a:moveTo>
                    <a:pt x="430522" y="672144"/>
                  </a:moveTo>
                  <a:lnTo>
                    <a:pt x="0" y="672144"/>
                  </a:lnTo>
                  <a:lnTo>
                    <a:pt x="0" y="602841"/>
                  </a:lnTo>
                  <a:lnTo>
                    <a:pt x="173919" y="602841"/>
                  </a:lnTo>
                  <a:lnTo>
                    <a:pt x="173919" y="260124"/>
                  </a:lnTo>
                  <a:lnTo>
                    <a:pt x="19008" y="260124"/>
                  </a:lnTo>
                  <a:lnTo>
                    <a:pt x="19008" y="191770"/>
                  </a:lnTo>
                  <a:lnTo>
                    <a:pt x="255652" y="191770"/>
                  </a:lnTo>
                  <a:lnTo>
                    <a:pt x="255652" y="602841"/>
                  </a:lnTo>
                  <a:lnTo>
                    <a:pt x="430522" y="602841"/>
                  </a:lnTo>
                  <a:lnTo>
                    <a:pt x="430522" y="672144"/>
                  </a:lnTo>
                  <a:close/>
                  <a:moveTo>
                    <a:pt x="268007" y="113923"/>
                  </a:moveTo>
                  <a:lnTo>
                    <a:pt x="153011" y="113923"/>
                  </a:lnTo>
                  <a:lnTo>
                    <a:pt x="153011" y="0"/>
                  </a:lnTo>
                  <a:lnTo>
                    <a:pt x="268007" y="0"/>
                  </a:lnTo>
                  <a:lnTo>
                    <a:pt x="268007" y="113923"/>
                  </a:lnTo>
                  <a:close/>
                </a:path>
              </a:pathLst>
            </a:custGeom>
            <a:solidFill>
              <a:srgbClr val="FFFFFF"/>
            </a:solidFill>
            <a:ln w="9504" cap="flat">
              <a:noFill/>
              <a:prstDash val="solid"/>
              <a:miter/>
            </a:ln>
          </p:spPr>
          <p:txBody>
            <a:bodyPr rtlCol="0" anchor="ctr"/>
            <a:lstStyle/>
            <a:p>
              <a:endParaRPr lang="en-GB"/>
            </a:p>
          </p:txBody>
        </p:sp>
        <p:sp>
          <p:nvSpPr>
            <p:cNvPr id="17" name="Freeform 16">
              <a:extLst>
                <a:ext uri="{FF2B5EF4-FFF2-40B4-BE49-F238E27FC236}">
                  <a16:creationId xmlns:a16="http://schemas.microsoft.com/office/drawing/2014/main" id="{D7E28DF2-CF1E-4E93-E5B7-71BFEBEE1571}"/>
                </a:ext>
              </a:extLst>
            </p:cNvPr>
            <p:cNvSpPr/>
            <p:nvPr/>
          </p:nvSpPr>
          <p:spPr>
            <a:xfrm>
              <a:off x="1527826" y="632835"/>
              <a:ext cx="424819" cy="673093"/>
            </a:xfrm>
            <a:custGeom>
              <a:avLst/>
              <a:gdLst>
                <a:gd name="connsiteX0" fmla="*/ 80782 w 424819"/>
                <a:gd name="connsiteY0" fmla="*/ 673094 h 673093"/>
                <a:gd name="connsiteX1" fmla="*/ 0 w 424819"/>
                <a:gd name="connsiteY1" fmla="*/ 673094 h 673093"/>
                <a:gd name="connsiteX2" fmla="*/ 0 w 424819"/>
                <a:gd name="connsiteY2" fmla="*/ 0 h 673093"/>
                <a:gd name="connsiteX3" fmla="*/ 80782 w 424819"/>
                <a:gd name="connsiteY3" fmla="*/ 0 h 673093"/>
                <a:gd name="connsiteX4" fmla="*/ 80782 w 424819"/>
                <a:gd name="connsiteY4" fmla="*/ 434805 h 673093"/>
                <a:gd name="connsiteX5" fmla="*/ 310774 w 424819"/>
                <a:gd name="connsiteY5" fmla="*/ 193669 h 673093"/>
                <a:gd name="connsiteX6" fmla="*/ 418167 w 424819"/>
                <a:gd name="connsiteY6" fmla="*/ 193669 h 673093"/>
                <a:gd name="connsiteX7" fmla="*/ 234743 w 424819"/>
                <a:gd name="connsiteY7" fmla="*/ 383540 h 673093"/>
                <a:gd name="connsiteX8" fmla="*/ 424819 w 424819"/>
                <a:gd name="connsiteY8" fmla="*/ 673094 h 673093"/>
                <a:gd name="connsiteX9" fmla="*/ 329781 w 424819"/>
                <a:gd name="connsiteY9" fmla="*/ 673094 h 673093"/>
                <a:gd name="connsiteX10" fmla="*/ 178671 w 424819"/>
                <a:gd name="connsiteY10" fmla="*/ 441451 h 673093"/>
                <a:gd name="connsiteX11" fmla="*/ 80782 w 424819"/>
                <a:gd name="connsiteY11" fmla="*/ 543032 h 67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9" h="673093">
                  <a:moveTo>
                    <a:pt x="80782" y="673094"/>
                  </a:moveTo>
                  <a:lnTo>
                    <a:pt x="0" y="673094"/>
                  </a:lnTo>
                  <a:lnTo>
                    <a:pt x="0" y="0"/>
                  </a:lnTo>
                  <a:lnTo>
                    <a:pt x="80782" y="0"/>
                  </a:lnTo>
                  <a:lnTo>
                    <a:pt x="80782" y="434805"/>
                  </a:lnTo>
                  <a:lnTo>
                    <a:pt x="310774" y="193669"/>
                  </a:lnTo>
                  <a:lnTo>
                    <a:pt x="418167" y="193669"/>
                  </a:lnTo>
                  <a:lnTo>
                    <a:pt x="234743" y="383540"/>
                  </a:lnTo>
                  <a:lnTo>
                    <a:pt x="424819" y="673094"/>
                  </a:lnTo>
                  <a:lnTo>
                    <a:pt x="329781" y="673094"/>
                  </a:lnTo>
                  <a:lnTo>
                    <a:pt x="178671" y="441451"/>
                  </a:lnTo>
                  <a:lnTo>
                    <a:pt x="80782" y="543032"/>
                  </a:lnTo>
                  <a:close/>
                </a:path>
              </a:pathLst>
            </a:custGeom>
            <a:solidFill>
              <a:srgbClr val="FFFFFF"/>
            </a:solidFill>
            <a:ln w="9504"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69AB2935-9CCF-2305-268A-AE34BD49D7AD}"/>
                </a:ext>
              </a:extLst>
            </p:cNvPr>
            <p:cNvSpPr/>
            <p:nvPr/>
          </p:nvSpPr>
          <p:spPr>
            <a:xfrm>
              <a:off x="3006615" y="813213"/>
              <a:ext cx="441926" cy="506006"/>
            </a:xfrm>
            <a:custGeom>
              <a:avLst/>
              <a:gdLst>
                <a:gd name="connsiteX0" fmla="*/ 0 w 441926"/>
                <a:gd name="connsiteY0" fmla="*/ 254428 h 506006"/>
                <a:gd name="connsiteX1" fmla="*/ 18057 w 441926"/>
                <a:gd name="connsiteY1" fmla="*/ 147150 h 506006"/>
                <a:gd name="connsiteX2" fmla="*/ 71278 w 441926"/>
                <a:gd name="connsiteY2" fmla="*/ 61708 h 506006"/>
                <a:gd name="connsiteX3" fmla="*/ 224289 w 441926"/>
                <a:gd name="connsiteY3" fmla="*/ 0 h 506006"/>
                <a:gd name="connsiteX4" fmla="*/ 307923 w 441926"/>
                <a:gd name="connsiteY4" fmla="*/ 15190 h 506006"/>
                <a:gd name="connsiteX5" fmla="*/ 372549 w 441926"/>
                <a:gd name="connsiteY5" fmla="*/ 57911 h 506006"/>
                <a:gd name="connsiteX6" fmla="*/ 423869 w 441926"/>
                <a:gd name="connsiteY6" fmla="*/ 142403 h 506006"/>
                <a:gd name="connsiteX7" fmla="*/ 441926 w 441926"/>
                <a:gd name="connsiteY7" fmla="*/ 249681 h 506006"/>
                <a:gd name="connsiteX8" fmla="*/ 441926 w 441926"/>
                <a:gd name="connsiteY8" fmla="*/ 278161 h 506006"/>
                <a:gd name="connsiteX9" fmla="*/ 82683 w 441926"/>
                <a:gd name="connsiteY9" fmla="*/ 278161 h 506006"/>
                <a:gd name="connsiteX10" fmla="*/ 94087 w 441926"/>
                <a:gd name="connsiteY10" fmla="*/ 343667 h 506006"/>
                <a:gd name="connsiteX11" fmla="*/ 131152 w 441926"/>
                <a:gd name="connsiteY11" fmla="*/ 398730 h 506006"/>
                <a:gd name="connsiteX12" fmla="*/ 223339 w 441926"/>
                <a:gd name="connsiteY12" fmla="*/ 434805 h 506006"/>
                <a:gd name="connsiteX13" fmla="*/ 250900 w 441926"/>
                <a:gd name="connsiteY13" fmla="*/ 432907 h 506006"/>
                <a:gd name="connsiteX14" fmla="*/ 273709 w 441926"/>
                <a:gd name="connsiteY14" fmla="*/ 428160 h 506006"/>
                <a:gd name="connsiteX15" fmla="*/ 293667 w 441926"/>
                <a:gd name="connsiteY15" fmla="*/ 419616 h 506006"/>
                <a:gd name="connsiteX16" fmla="*/ 311724 w 441926"/>
                <a:gd name="connsiteY16" fmla="*/ 407274 h 506006"/>
                <a:gd name="connsiteX17" fmla="*/ 351640 w 441926"/>
                <a:gd name="connsiteY17" fmla="*/ 349363 h 506006"/>
                <a:gd name="connsiteX18" fmla="*/ 429571 w 441926"/>
                <a:gd name="connsiteY18" fmla="*/ 349363 h 506006"/>
                <a:gd name="connsiteX19" fmla="*/ 356392 w 441926"/>
                <a:gd name="connsiteY19" fmla="*/ 465185 h 506006"/>
                <a:gd name="connsiteX20" fmla="*/ 223339 w 441926"/>
                <a:gd name="connsiteY20" fmla="*/ 506007 h 506006"/>
                <a:gd name="connsiteX21" fmla="*/ 71278 w 441926"/>
                <a:gd name="connsiteY21" fmla="*/ 443350 h 506006"/>
                <a:gd name="connsiteX22" fmla="*/ 0 w 441926"/>
                <a:gd name="connsiteY22" fmla="*/ 254428 h 506006"/>
                <a:gd name="connsiteX23" fmla="*/ 85534 w 441926"/>
                <a:gd name="connsiteY23" fmla="*/ 212656 h 506006"/>
                <a:gd name="connsiteX24" fmla="*/ 356392 w 441926"/>
                <a:gd name="connsiteY24" fmla="*/ 212656 h 506006"/>
                <a:gd name="connsiteX25" fmla="*/ 315526 w 441926"/>
                <a:gd name="connsiteY25" fmla="*/ 109176 h 506006"/>
                <a:gd name="connsiteX26" fmla="*/ 223339 w 441926"/>
                <a:gd name="connsiteY26" fmla="*/ 70252 h 506006"/>
                <a:gd name="connsiteX27" fmla="*/ 163465 w 441926"/>
                <a:gd name="connsiteY27" fmla="*/ 84493 h 506006"/>
                <a:gd name="connsiteX28" fmla="*/ 120698 w 441926"/>
                <a:gd name="connsiteY28" fmla="*/ 120568 h 506006"/>
                <a:gd name="connsiteX29" fmla="*/ 95988 w 441926"/>
                <a:gd name="connsiteY29" fmla="*/ 166137 h 506006"/>
                <a:gd name="connsiteX30" fmla="*/ 85534 w 441926"/>
                <a:gd name="connsiteY30" fmla="*/ 212656 h 50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1926" h="506006">
                  <a:moveTo>
                    <a:pt x="0" y="254428"/>
                  </a:moveTo>
                  <a:cubicBezTo>
                    <a:pt x="0" y="216453"/>
                    <a:pt x="5702" y="180378"/>
                    <a:pt x="18057" y="147150"/>
                  </a:cubicBezTo>
                  <a:cubicBezTo>
                    <a:pt x="30412" y="113923"/>
                    <a:pt x="47519" y="85442"/>
                    <a:pt x="71278" y="61708"/>
                  </a:cubicBezTo>
                  <a:cubicBezTo>
                    <a:pt x="112145" y="20886"/>
                    <a:pt x="163465" y="0"/>
                    <a:pt x="224289" y="0"/>
                  </a:cubicBezTo>
                  <a:cubicBezTo>
                    <a:pt x="254702" y="0"/>
                    <a:pt x="282263" y="4747"/>
                    <a:pt x="307923" y="15190"/>
                  </a:cubicBezTo>
                  <a:cubicBezTo>
                    <a:pt x="333583" y="25633"/>
                    <a:pt x="355442" y="39873"/>
                    <a:pt x="372549" y="57911"/>
                  </a:cubicBezTo>
                  <a:cubicBezTo>
                    <a:pt x="394407" y="80695"/>
                    <a:pt x="411514" y="109176"/>
                    <a:pt x="423869" y="142403"/>
                  </a:cubicBezTo>
                  <a:cubicBezTo>
                    <a:pt x="436224" y="175631"/>
                    <a:pt x="441926" y="211707"/>
                    <a:pt x="441926" y="249681"/>
                  </a:cubicBezTo>
                  <a:lnTo>
                    <a:pt x="441926" y="278161"/>
                  </a:lnTo>
                  <a:lnTo>
                    <a:pt x="82683" y="278161"/>
                  </a:lnTo>
                  <a:cubicBezTo>
                    <a:pt x="82683" y="299997"/>
                    <a:pt x="86485" y="321832"/>
                    <a:pt x="94087" y="343667"/>
                  </a:cubicBezTo>
                  <a:cubicBezTo>
                    <a:pt x="101691" y="364553"/>
                    <a:pt x="114045" y="383540"/>
                    <a:pt x="131152" y="398730"/>
                  </a:cubicBezTo>
                  <a:cubicBezTo>
                    <a:pt x="155862" y="422464"/>
                    <a:pt x="187225" y="434805"/>
                    <a:pt x="223339" y="434805"/>
                  </a:cubicBezTo>
                  <a:cubicBezTo>
                    <a:pt x="233793" y="434805"/>
                    <a:pt x="242347" y="433856"/>
                    <a:pt x="250900" y="432907"/>
                  </a:cubicBezTo>
                  <a:cubicBezTo>
                    <a:pt x="259454" y="431957"/>
                    <a:pt x="267056" y="430059"/>
                    <a:pt x="273709" y="428160"/>
                  </a:cubicBezTo>
                  <a:cubicBezTo>
                    <a:pt x="280362" y="426261"/>
                    <a:pt x="287014" y="422464"/>
                    <a:pt x="293667" y="419616"/>
                  </a:cubicBezTo>
                  <a:cubicBezTo>
                    <a:pt x="299369" y="415818"/>
                    <a:pt x="306022" y="412021"/>
                    <a:pt x="311724" y="407274"/>
                  </a:cubicBezTo>
                  <a:cubicBezTo>
                    <a:pt x="331682" y="391135"/>
                    <a:pt x="345938" y="371198"/>
                    <a:pt x="351640" y="349363"/>
                  </a:cubicBezTo>
                  <a:lnTo>
                    <a:pt x="429571" y="349363"/>
                  </a:lnTo>
                  <a:cubicBezTo>
                    <a:pt x="418167" y="398730"/>
                    <a:pt x="394407" y="436704"/>
                    <a:pt x="356392" y="465185"/>
                  </a:cubicBezTo>
                  <a:cubicBezTo>
                    <a:pt x="318377" y="492716"/>
                    <a:pt x="274659" y="506007"/>
                    <a:pt x="223339" y="506007"/>
                  </a:cubicBezTo>
                  <a:cubicBezTo>
                    <a:pt x="164416" y="506007"/>
                    <a:pt x="114045" y="485121"/>
                    <a:pt x="71278" y="443350"/>
                  </a:cubicBezTo>
                  <a:cubicBezTo>
                    <a:pt x="23759" y="395882"/>
                    <a:pt x="0" y="334174"/>
                    <a:pt x="0" y="254428"/>
                  </a:cubicBezTo>
                  <a:moveTo>
                    <a:pt x="85534" y="212656"/>
                  </a:moveTo>
                  <a:lnTo>
                    <a:pt x="356392" y="212656"/>
                  </a:lnTo>
                  <a:cubicBezTo>
                    <a:pt x="355442" y="170884"/>
                    <a:pt x="342136" y="136707"/>
                    <a:pt x="315526" y="109176"/>
                  </a:cubicBezTo>
                  <a:cubicBezTo>
                    <a:pt x="290816" y="83543"/>
                    <a:pt x="259454" y="70252"/>
                    <a:pt x="223339" y="70252"/>
                  </a:cubicBezTo>
                  <a:cubicBezTo>
                    <a:pt x="201480" y="70252"/>
                    <a:pt x="180572" y="74999"/>
                    <a:pt x="163465" y="84493"/>
                  </a:cubicBezTo>
                  <a:cubicBezTo>
                    <a:pt x="145408" y="93986"/>
                    <a:pt x="131152" y="105379"/>
                    <a:pt x="120698" y="120568"/>
                  </a:cubicBezTo>
                  <a:cubicBezTo>
                    <a:pt x="110244" y="135758"/>
                    <a:pt x="101691" y="150948"/>
                    <a:pt x="95988" y="166137"/>
                  </a:cubicBezTo>
                  <a:cubicBezTo>
                    <a:pt x="89336" y="181327"/>
                    <a:pt x="86485" y="197466"/>
                    <a:pt x="85534" y="212656"/>
                  </a:cubicBezTo>
                </a:path>
              </a:pathLst>
            </a:custGeom>
            <a:solidFill>
              <a:srgbClr val="FFFFFF"/>
            </a:solidFill>
            <a:ln w="9504"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97CB350B-4325-B7AF-B99A-D64493597815}"/>
                </a:ext>
              </a:extLst>
            </p:cNvPr>
            <p:cNvSpPr/>
            <p:nvPr/>
          </p:nvSpPr>
          <p:spPr>
            <a:xfrm>
              <a:off x="2447792" y="632835"/>
              <a:ext cx="398208" cy="673093"/>
            </a:xfrm>
            <a:custGeom>
              <a:avLst/>
              <a:gdLst>
                <a:gd name="connsiteX0" fmla="*/ 81733 w 398208"/>
                <a:gd name="connsiteY0" fmla="*/ 673094 h 673093"/>
                <a:gd name="connsiteX1" fmla="*/ 0 w 398208"/>
                <a:gd name="connsiteY1" fmla="*/ 673094 h 673093"/>
                <a:gd name="connsiteX2" fmla="*/ 0 w 398208"/>
                <a:gd name="connsiteY2" fmla="*/ 0 h 673093"/>
                <a:gd name="connsiteX3" fmla="*/ 81733 w 398208"/>
                <a:gd name="connsiteY3" fmla="*/ 0 h 673093"/>
                <a:gd name="connsiteX4" fmla="*/ 81733 w 398208"/>
                <a:gd name="connsiteY4" fmla="*/ 256326 h 673093"/>
                <a:gd name="connsiteX5" fmla="*/ 143507 w 398208"/>
                <a:gd name="connsiteY5" fmla="*/ 200314 h 673093"/>
                <a:gd name="connsiteX6" fmla="*/ 228091 w 398208"/>
                <a:gd name="connsiteY6" fmla="*/ 180378 h 673093"/>
                <a:gd name="connsiteX7" fmla="*/ 300320 w 398208"/>
                <a:gd name="connsiteY7" fmla="*/ 191770 h 673093"/>
                <a:gd name="connsiteX8" fmla="*/ 353541 w 398208"/>
                <a:gd name="connsiteY8" fmla="*/ 225947 h 673093"/>
                <a:gd name="connsiteX9" fmla="*/ 386804 w 398208"/>
                <a:gd name="connsiteY9" fmla="*/ 281959 h 673093"/>
                <a:gd name="connsiteX10" fmla="*/ 398209 w 398208"/>
                <a:gd name="connsiteY10" fmla="*/ 356958 h 673093"/>
                <a:gd name="connsiteX11" fmla="*/ 398209 w 398208"/>
                <a:gd name="connsiteY11" fmla="*/ 673094 h 673093"/>
                <a:gd name="connsiteX12" fmla="*/ 317426 w 398208"/>
                <a:gd name="connsiteY12" fmla="*/ 673094 h 673093"/>
                <a:gd name="connsiteX13" fmla="*/ 317426 w 398208"/>
                <a:gd name="connsiteY13" fmla="*/ 369300 h 673093"/>
                <a:gd name="connsiteX14" fmla="*/ 208133 w 398208"/>
                <a:gd name="connsiteY14" fmla="*/ 254428 h 673093"/>
                <a:gd name="connsiteX15" fmla="*/ 175820 w 398208"/>
                <a:gd name="connsiteY15" fmla="*/ 260124 h 673093"/>
                <a:gd name="connsiteX16" fmla="*/ 146358 w 398208"/>
                <a:gd name="connsiteY16" fmla="*/ 275313 h 673093"/>
                <a:gd name="connsiteX17" fmla="*/ 120698 w 398208"/>
                <a:gd name="connsiteY17" fmla="*/ 299047 h 673093"/>
                <a:gd name="connsiteX18" fmla="*/ 100740 w 398208"/>
                <a:gd name="connsiteY18" fmla="*/ 329427 h 673093"/>
                <a:gd name="connsiteX19" fmla="*/ 86485 w 398208"/>
                <a:gd name="connsiteY19" fmla="*/ 380692 h 673093"/>
                <a:gd name="connsiteX20" fmla="*/ 81733 w 398208"/>
                <a:gd name="connsiteY20" fmla="*/ 452843 h 673093"/>
                <a:gd name="connsiteX21" fmla="*/ 81733 w 398208"/>
                <a:gd name="connsiteY21" fmla="*/ 673094 h 673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8208" h="673093">
                  <a:moveTo>
                    <a:pt x="81733" y="673094"/>
                  </a:moveTo>
                  <a:lnTo>
                    <a:pt x="0" y="673094"/>
                  </a:lnTo>
                  <a:lnTo>
                    <a:pt x="0" y="0"/>
                  </a:lnTo>
                  <a:lnTo>
                    <a:pt x="81733" y="0"/>
                  </a:lnTo>
                  <a:lnTo>
                    <a:pt x="81733" y="256326"/>
                  </a:lnTo>
                  <a:cubicBezTo>
                    <a:pt x="95038" y="232592"/>
                    <a:pt x="115946" y="214555"/>
                    <a:pt x="143507" y="200314"/>
                  </a:cubicBezTo>
                  <a:cubicBezTo>
                    <a:pt x="172019" y="187023"/>
                    <a:pt x="199580" y="180378"/>
                    <a:pt x="228091" y="180378"/>
                  </a:cubicBezTo>
                  <a:cubicBezTo>
                    <a:pt x="255652" y="180378"/>
                    <a:pt x="279411" y="184175"/>
                    <a:pt x="300320" y="191770"/>
                  </a:cubicBezTo>
                  <a:cubicBezTo>
                    <a:pt x="321228" y="199365"/>
                    <a:pt x="339285" y="210757"/>
                    <a:pt x="353541" y="225947"/>
                  </a:cubicBezTo>
                  <a:cubicBezTo>
                    <a:pt x="367796" y="241137"/>
                    <a:pt x="379201" y="259174"/>
                    <a:pt x="386804" y="281959"/>
                  </a:cubicBezTo>
                  <a:cubicBezTo>
                    <a:pt x="394407" y="303794"/>
                    <a:pt x="398209" y="328477"/>
                    <a:pt x="398209" y="356958"/>
                  </a:cubicBezTo>
                  <a:lnTo>
                    <a:pt x="398209" y="673094"/>
                  </a:lnTo>
                  <a:lnTo>
                    <a:pt x="317426" y="673094"/>
                  </a:lnTo>
                  <a:lnTo>
                    <a:pt x="317426" y="369300"/>
                  </a:lnTo>
                  <a:cubicBezTo>
                    <a:pt x="317426" y="292402"/>
                    <a:pt x="281312" y="254428"/>
                    <a:pt x="208133" y="254428"/>
                  </a:cubicBezTo>
                  <a:cubicBezTo>
                    <a:pt x="196728" y="254428"/>
                    <a:pt x="186274" y="256326"/>
                    <a:pt x="175820" y="260124"/>
                  </a:cubicBezTo>
                  <a:cubicBezTo>
                    <a:pt x="165366" y="263921"/>
                    <a:pt x="154912" y="268668"/>
                    <a:pt x="146358" y="275313"/>
                  </a:cubicBezTo>
                  <a:cubicBezTo>
                    <a:pt x="136854" y="281959"/>
                    <a:pt x="128301" y="289554"/>
                    <a:pt x="120698" y="299047"/>
                  </a:cubicBezTo>
                  <a:cubicBezTo>
                    <a:pt x="113095" y="308541"/>
                    <a:pt x="106442" y="318034"/>
                    <a:pt x="100740" y="329427"/>
                  </a:cubicBezTo>
                  <a:cubicBezTo>
                    <a:pt x="94087" y="343667"/>
                    <a:pt x="89336" y="360755"/>
                    <a:pt x="86485" y="380692"/>
                  </a:cubicBezTo>
                  <a:cubicBezTo>
                    <a:pt x="83633" y="400628"/>
                    <a:pt x="81733" y="425312"/>
                    <a:pt x="81733" y="452843"/>
                  </a:cubicBezTo>
                  <a:lnTo>
                    <a:pt x="81733" y="673094"/>
                  </a:lnTo>
                  <a:close/>
                </a:path>
              </a:pathLst>
            </a:custGeom>
            <a:solidFill>
              <a:srgbClr val="FFFFFF"/>
            </a:solidFill>
            <a:ln w="9504"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51373196-74A4-4CCC-17C4-B17E950F48D1}"/>
                </a:ext>
              </a:extLst>
            </p:cNvPr>
            <p:cNvSpPr/>
            <p:nvPr/>
          </p:nvSpPr>
          <p:spPr>
            <a:xfrm>
              <a:off x="1499314" y="285370"/>
              <a:ext cx="1316274" cy="1433528"/>
            </a:xfrm>
            <a:custGeom>
              <a:avLst/>
              <a:gdLst>
                <a:gd name="connsiteX0" fmla="*/ 691876 w 1316274"/>
                <a:gd name="connsiteY0" fmla="*/ 289554 h 1433528"/>
                <a:gd name="connsiteX1" fmla="*/ 1316274 w 1316274"/>
                <a:gd name="connsiteY1" fmla="*/ 62658 h 1433528"/>
                <a:gd name="connsiteX2" fmla="*/ 1294416 w 1316274"/>
                <a:gd name="connsiteY2" fmla="*/ 0 h 1433528"/>
                <a:gd name="connsiteX3" fmla="*/ 658612 w 1316274"/>
                <a:gd name="connsiteY3" fmla="*/ 230694 h 1433528"/>
                <a:gd name="connsiteX4" fmla="*/ 22809 w 1316274"/>
                <a:gd name="connsiteY4" fmla="*/ 0 h 1433528"/>
                <a:gd name="connsiteX5" fmla="*/ 0 w 1316274"/>
                <a:gd name="connsiteY5" fmla="*/ 62658 h 1433528"/>
                <a:gd name="connsiteX6" fmla="*/ 625349 w 1316274"/>
                <a:gd name="connsiteY6" fmla="*/ 289554 h 1433528"/>
                <a:gd name="connsiteX7" fmla="*/ 625349 w 1316274"/>
                <a:gd name="connsiteY7" fmla="*/ 1143975 h 1433528"/>
                <a:gd name="connsiteX8" fmla="*/ 0 w 1316274"/>
                <a:gd name="connsiteY8" fmla="*/ 1370871 h 1433528"/>
                <a:gd name="connsiteX9" fmla="*/ 22809 w 1316274"/>
                <a:gd name="connsiteY9" fmla="*/ 1433528 h 1433528"/>
                <a:gd name="connsiteX10" fmla="*/ 658612 w 1316274"/>
                <a:gd name="connsiteY10" fmla="*/ 1202835 h 1433528"/>
                <a:gd name="connsiteX11" fmla="*/ 1294416 w 1316274"/>
                <a:gd name="connsiteY11" fmla="*/ 1433528 h 1433528"/>
                <a:gd name="connsiteX12" fmla="*/ 1316274 w 1316274"/>
                <a:gd name="connsiteY12" fmla="*/ 1370871 h 1433528"/>
                <a:gd name="connsiteX13" fmla="*/ 691876 w 1316274"/>
                <a:gd name="connsiteY13" fmla="*/ 1143975 h 1433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6274" h="1433528">
                  <a:moveTo>
                    <a:pt x="691876" y="289554"/>
                  </a:moveTo>
                  <a:lnTo>
                    <a:pt x="1316274" y="62658"/>
                  </a:lnTo>
                  <a:lnTo>
                    <a:pt x="1294416" y="0"/>
                  </a:lnTo>
                  <a:lnTo>
                    <a:pt x="658612" y="230694"/>
                  </a:lnTo>
                  <a:lnTo>
                    <a:pt x="22809" y="0"/>
                  </a:lnTo>
                  <a:lnTo>
                    <a:pt x="0" y="62658"/>
                  </a:lnTo>
                  <a:lnTo>
                    <a:pt x="625349" y="289554"/>
                  </a:lnTo>
                  <a:lnTo>
                    <a:pt x="625349" y="1143975"/>
                  </a:lnTo>
                  <a:lnTo>
                    <a:pt x="0" y="1370871"/>
                  </a:lnTo>
                  <a:lnTo>
                    <a:pt x="22809" y="1433528"/>
                  </a:lnTo>
                  <a:lnTo>
                    <a:pt x="658612" y="1202835"/>
                  </a:lnTo>
                  <a:lnTo>
                    <a:pt x="1294416" y="1433528"/>
                  </a:lnTo>
                  <a:lnTo>
                    <a:pt x="1316274" y="1370871"/>
                  </a:lnTo>
                  <a:lnTo>
                    <a:pt x="691876" y="1143975"/>
                  </a:lnTo>
                  <a:close/>
                </a:path>
              </a:pathLst>
            </a:custGeom>
            <a:solidFill>
              <a:srgbClr val="FFFFFF"/>
            </a:solidFill>
            <a:ln w="9504" cap="flat">
              <a:noFill/>
              <a:prstDash val="solid"/>
              <a:miter/>
            </a:ln>
          </p:spPr>
          <p:txBody>
            <a:bodyPr rtlCol="0" anchor="ctr"/>
            <a:lstStyle/>
            <a:p>
              <a:endParaRPr lang="en-GB"/>
            </a:p>
          </p:txBody>
        </p:sp>
      </p:grpSp>
    </p:spTree>
    <p:extLst>
      <p:ext uri="{BB962C8B-B14F-4D97-AF65-F5344CB8AC3E}">
        <p14:creationId xmlns:p14="http://schemas.microsoft.com/office/powerpoint/2010/main" val="651379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7CAE-0F2E-54CA-00FB-E5027538C3A0}"/>
              </a:ext>
            </a:extLst>
          </p:cNvPr>
          <p:cNvSpPr>
            <a:spLocks noGrp="1"/>
          </p:cNvSpPr>
          <p:nvPr>
            <p:ph type="title"/>
          </p:nvPr>
        </p:nvSpPr>
        <p:spPr/>
        <p:txBody>
          <a:bodyPr/>
          <a:lstStyle/>
          <a:p>
            <a:r>
              <a:rPr lang="en-GB" dirty="0"/>
              <a:t>Working Principle</a:t>
            </a:r>
          </a:p>
        </p:txBody>
      </p:sp>
      <p:sp>
        <p:nvSpPr>
          <p:cNvPr id="4" name="Date Placeholder 3">
            <a:extLst>
              <a:ext uri="{FF2B5EF4-FFF2-40B4-BE49-F238E27FC236}">
                <a16:creationId xmlns:a16="http://schemas.microsoft.com/office/drawing/2014/main" id="{1E1C6F07-113F-F7DA-DC84-D40D770F3F36}"/>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5BAC1780-39BC-6BA0-8844-2E033037CE5D}"/>
              </a:ext>
            </a:extLst>
          </p:cNvPr>
          <p:cNvSpPr>
            <a:spLocks noGrp="1"/>
          </p:cNvSpPr>
          <p:nvPr>
            <p:ph type="sldNum" sz="quarter" idx="12"/>
          </p:nvPr>
        </p:nvSpPr>
        <p:spPr/>
        <p:txBody>
          <a:bodyPr/>
          <a:lstStyle/>
          <a:p>
            <a:fld id="{86D12830-9A95-C347-AB67-7FF77AC87CE5}" type="slidenum">
              <a:rPr lang="en-GB" smtClean="0"/>
              <a:pPr/>
              <a:t>10</a:t>
            </a:fld>
            <a:endParaRPr lang="en-GB" dirty="0"/>
          </a:p>
        </p:txBody>
      </p:sp>
      <p:pic>
        <p:nvPicPr>
          <p:cNvPr id="6" name="Content Placeholder 4">
            <a:extLst>
              <a:ext uri="{FF2B5EF4-FFF2-40B4-BE49-F238E27FC236}">
                <a16:creationId xmlns:a16="http://schemas.microsoft.com/office/drawing/2014/main" id="{715D1B17-530E-4C53-9854-F163DDC0F49D}"/>
              </a:ext>
            </a:extLst>
          </p:cNvPr>
          <p:cNvPicPr>
            <a:picLocks noChangeAspect="1"/>
          </p:cNvPicPr>
          <p:nvPr/>
        </p:nvPicPr>
        <p:blipFill>
          <a:blip r:embed="rId3"/>
          <a:stretch>
            <a:fillRect/>
          </a:stretch>
        </p:blipFill>
        <p:spPr>
          <a:xfrm>
            <a:off x="1007533" y="1365654"/>
            <a:ext cx="3394086" cy="4126691"/>
          </a:xfrm>
          <a:prstGeom prst="rect">
            <a:avLst/>
          </a:prstGeom>
        </p:spPr>
      </p:pic>
      <p:sp>
        <p:nvSpPr>
          <p:cNvPr id="7" name="TextBox 6">
            <a:extLst>
              <a:ext uri="{FF2B5EF4-FFF2-40B4-BE49-F238E27FC236}">
                <a16:creationId xmlns:a16="http://schemas.microsoft.com/office/drawing/2014/main" id="{B45DC544-05B1-E8D7-3260-E646302BE689}"/>
              </a:ext>
            </a:extLst>
          </p:cNvPr>
          <p:cNvSpPr txBox="1"/>
          <p:nvPr/>
        </p:nvSpPr>
        <p:spPr>
          <a:xfrm>
            <a:off x="4927599" y="1433981"/>
            <a:ext cx="6976533" cy="830997"/>
          </a:xfrm>
          <a:prstGeom prst="rect">
            <a:avLst/>
          </a:prstGeom>
          <a:noFill/>
        </p:spPr>
        <p:txBody>
          <a:bodyPr wrap="square" rtlCol="0">
            <a:spAutoFit/>
          </a:bodyPr>
          <a:lstStyle/>
          <a:p>
            <a:r>
              <a:rPr lang="en-US" sz="2400" b="1" dirty="0">
                <a:latin typeface="Lato Extended"/>
              </a:rPr>
              <a:t>CPS: </a:t>
            </a:r>
            <a:r>
              <a:rPr lang="en-US" sz="2400" dirty="0">
                <a:latin typeface="Lato Extended"/>
              </a:rPr>
              <a:t>Capacitor Position Sensors</a:t>
            </a:r>
          </a:p>
          <a:p>
            <a:pPr marL="342900" indent="-342900">
              <a:buFont typeface="Arial" panose="020B0604020202020204" pitchFamily="34" charset="0"/>
              <a:buChar char="•"/>
            </a:pPr>
            <a:r>
              <a:rPr lang="en-US" sz="2400" dirty="0">
                <a:latin typeface="Lato Extended"/>
              </a:rPr>
              <a:t>Absolute position</a:t>
            </a:r>
          </a:p>
        </p:txBody>
      </p:sp>
      <p:sp>
        <p:nvSpPr>
          <p:cNvPr id="8" name="TextBox 7">
            <a:extLst>
              <a:ext uri="{FF2B5EF4-FFF2-40B4-BE49-F238E27FC236}">
                <a16:creationId xmlns:a16="http://schemas.microsoft.com/office/drawing/2014/main" id="{91EFDED5-BD3A-7AB3-39C4-BEAB57305050}"/>
              </a:ext>
            </a:extLst>
          </p:cNvPr>
          <p:cNvSpPr txBox="1"/>
          <p:nvPr/>
        </p:nvSpPr>
        <p:spPr>
          <a:xfrm>
            <a:off x="4927599" y="2366277"/>
            <a:ext cx="7264401" cy="2308324"/>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Lato Extended"/>
              </a:rPr>
              <a:t>Most importantly for finding the </a:t>
            </a:r>
            <a:r>
              <a:rPr lang="en-US" sz="2400" b="1" dirty="0" err="1">
                <a:latin typeface="Lato Extended"/>
              </a:rPr>
              <a:t>centre</a:t>
            </a:r>
            <a:r>
              <a:rPr lang="en-US" sz="2400" b="1" dirty="0">
                <a:latin typeface="Lato Extended"/>
              </a:rPr>
              <a:t>:</a:t>
            </a:r>
          </a:p>
          <a:p>
            <a:pPr marL="800100" lvl="1" indent="-342900">
              <a:buFont typeface="Arial" panose="020B0604020202020204" pitchFamily="34" charset="0"/>
              <a:buChar char="•"/>
            </a:pPr>
            <a:r>
              <a:rPr lang="en-US" sz="2400" dirty="0">
                <a:latin typeface="Lato Extended"/>
              </a:rPr>
              <a:t>Zero output means </a:t>
            </a:r>
            <a:r>
              <a:rPr lang="en-US" sz="2400" dirty="0" err="1">
                <a:latin typeface="Lato Extended"/>
              </a:rPr>
              <a:t>centre</a:t>
            </a:r>
            <a:r>
              <a:rPr lang="en-US" sz="2400" dirty="0">
                <a:latin typeface="Lato Extended"/>
              </a:rPr>
              <a:t> regardless of the transfer function</a:t>
            </a:r>
          </a:p>
          <a:p>
            <a:pPr marL="800100" lvl="1" indent="-342900">
              <a:buFont typeface="Arial" panose="020B0604020202020204" pitchFamily="34" charset="0"/>
              <a:buChar char="•"/>
            </a:pPr>
            <a:r>
              <a:rPr lang="en-US" sz="2400" dirty="0">
                <a:latin typeface="Lato Extended"/>
              </a:rPr>
              <a:t>Working point for the actuators is set to the </a:t>
            </a:r>
            <a:r>
              <a:rPr lang="en-US" sz="2400" dirty="0" err="1">
                <a:latin typeface="Lato Extended"/>
              </a:rPr>
              <a:t>centre</a:t>
            </a:r>
            <a:r>
              <a:rPr lang="en-US" sz="2400" dirty="0">
                <a:latin typeface="Lato Extended"/>
              </a:rPr>
              <a:t> for minimizing non-linearity </a:t>
            </a:r>
          </a:p>
          <a:p>
            <a:endParaRPr lang="en-CN" sz="2400" dirty="0">
              <a:solidFill>
                <a:schemeClr val="accent2">
                  <a:lumMod val="75000"/>
                </a:schemeClr>
              </a:solidFill>
            </a:endParaRPr>
          </a:p>
        </p:txBody>
      </p:sp>
      <p:sp>
        <p:nvSpPr>
          <p:cNvPr id="9" name="TextBox 8">
            <a:extLst>
              <a:ext uri="{FF2B5EF4-FFF2-40B4-BE49-F238E27FC236}">
                <a16:creationId xmlns:a16="http://schemas.microsoft.com/office/drawing/2014/main" id="{1F727685-A9A6-6113-08BD-F572B8F7DE90}"/>
              </a:ext>
            </a:extLst>
          </p:cNvPr>
          <p:cNvSpPr txBox="1"/>
          <p:nvPr/>
        </p:nvSpPr>
        <p:spPr>
          <a:xfrm>
            <a:off x="4927599" y="4361760"/>
            <a:ext cx="7371081" cy="2215991"/>
          </a:xfrm>
          <a:prstGeom prst="rect">
            <a:avLst/>
          </a:prstGeom>
          <a:noFill/>
        </p:spPr>
        <p:txBody>
          <a:bodyPr wrap="square" rtlCol="0">
            <a:spAutoFit/>
          </a:bodyPr>
          <a:lstStyle/>
          <a:p>
            <a:r>
              <a:rPr lang="en-US" sz="2400" b="1" dirty="0" err="1">
                <a:latin typeface="Lato Extended"/>
              </a:rPr>
              <a:t>HoQIs</a:t>
            </a:r>
            <a:r>
              <a:rPr lang="en-US" sz="2400" b="1" dirty="0">
                <a:latin typeface="Lato Extended"/>
              </a:rPr>
              <a:t>: </a:t>
            </a:r>
            <a:r>
              <a:rPr lang="en-US" sz="2400" dirty="0">
                <a:latin typeface="Lato Extended"/>
              </a:rPr>
              <a:t>homodyne quadrature interferometer</a:t>
            </a:r>
          </a:p>
          <a:p>
            <a:pPr marL="342900" indent="-342900">
              <a:buFont typeface="Arial" panose="020B0604020202020204" pitchFamily="34" charset="0"/>
              <a:buChar char="•"/>
            </a:pPr>
            <a:r>
              <a:rPr lang="en-US" sz="2400" dirty="0">
                <a:latin typeface="Lato Extended"/>
              </a:rPr>
              <a:t>Inertial movement</a:t>
            </a:r>
          </a:p>
          <a:p>
            <a:pPr marL="342900" indent="-342900">
              <a:buFont typeface="Arial" panose="020B0604020202020204" pitchFamily="34" charset="0"/>
              <a:buChar char="•"/>
            </a:pPr>
            <a:endParaRPr lang="en-US" sz="2400" dirty="0">
              <a:latin typeface="Lato Extended"/>
            </a:endParaRPr>
          </a:p>
          <a:p>
            <a:r>
              <a:rPr lang="en-US" sz="2400" dirty="0">
                <a:latin typeface="Lato Extended"/>
              </a:rPr>
              <a:t>First use CPS to find the zero point of the test mass, then use </a:t>
            </a:r>
            <a:r>
              <a:rPr lang="en-US" sz="2400" dirty="0" err="1">
                <a:latin typeface="Lato Extended"/>
              </a:rPr>
              <a:t>HoQIs</a:t>
            </a:r>
            <a:r>
              <a:rPr lang="en-US" sz="2400" dirty="0">
                <a:latin typeface="Lato Extended"/>
              </a:rPr>
              <a:t> for the following inertial sensing</a:t>
            </a:r>
            <a:endParaRPr lang="en-CN" sz="2400" dirty="0"/>
          </a:p>
          <a:p>
            <a:endParaRPr lang="en-CN" dirty="0">
              <a:solidFill>
                <a:schemeClr val="accent2">
                  <a:lumMod val="75000"/>
                </a:schemeClr>
              </a:solidFill>
            </a:endParaRPr>
          </a:p>
        </p:txBody>
      </p:sp>
      <p:sp>
        <p:nvSpPr>
          <p:cNvPr id="10" name="TextBox 9">
            <a:extLst>
              <a:ext uri="{FF2B5EF4-FFF2-40B4-BE49-F238E27FC236}">
                <a16:creationId xmlns:a16="http://schemas.microsoft.com/office/drawing/2014/main" id="{82C35A65-AEBA-6CF3-8CC0-8B35A7C1DDBC}"/>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Displacement Sensors for Test Mass </a:t>
            </a:r>
            <a:endParaRPr lang="en-GB" sz="2000" dirty="0">
              <a:solidFill>
                <a:schemeClr val="bg1"/>
              </a:solidFill>
            </a:endParaRPr>
          </a:p>
        </p:txBody>
      </p:sp>
    </p:spTree>
    <p:extLst>
      <p:ext uri="{BB962C8B-B14F-4D97-AF65-F5344CB8AC3E}">
        <p14:creationId xmlns:p14="http://schemas.microsoft.com/office/powerpoint/2010/main" val="809676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36952-6F85-37B5-46ED-DAC843A2C524}"/>
              </a:ext>
            </a:extLst>
          </p:cNvPr>
          <p:cNvSpPr>
            <a:spLocks noGrp="1"/>
          </p:cNvSpPr>
          <p:nvPr>
            <p:ph type="title"/>
          </p:nvPr>
        </p:nvSpPr>
        <p:spPr/>
        <p:txBody>
          <a:bodyPr/>
          <a:lstStyle/>
          <a:p>
            <a:r>
              <a:rPr lang="en-GB" dirty="0"/>
              <a:t>Setup  </a:t>
            </a:r>
          </a:p>
        </p:txBody>
      </p:sp>
      <p:sp>
        <p:nvSpPr>
          <p:cNvPr id="4" name="Date Placeholder 3">
            <a:extLst>
              <a:ext uri="{FF2B5EF4-FFF2-40B4-BE49-F238E27FC236}">
                <a16:creationId xmlns:a16="http://schemas.microsoft.com/office/drawing/2014/main" id="{6D615083-8275-F62A-1895-E36D9A46487D}"/>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3C8B60E3-600F-F128-024B-F96B712A333F}"/>
              </a:ext>
            </a:extLst>
          </p:cNvPr>
          <p:cNvSpPr>
            <a:spLocks noGrp="1"/>
          </p:cNvSpPr>
          <p:nvPr>
            <p:ph type="sldNum" sz="quarter" idx="12"/>
          </p:nvPr>
        </p:nvSpPr>
        <p:spPr/>
        <p:txBody>
          <a:bodyPr/>
          <a:lstStyle/>
          <a:p>
            <a:fld id="{86D12830-9A95-C347-AB67-7FF77AC87CE5}" type="slidenum">
              <a:rPr lang="en-GB" smtClean="0"/>
              <a:pPr/>
              <a:t>11</a:t>
            </a:fld>
            <a:endParaRPr lang="en-GB" dirty="0"/>
          </a:p>
        </p:txBody>
      </p:sp>
      <p:sp>
        <p:nvSpPr>
          <p:cNvPr id="6" name="TextBox 5">
            <a:extLst>
              <a:ext uri="{FF2B5EF4-FFF2-40B4-BE49-F238E27FC236}">
                <a16:creationId xmlns:a16="http://schemas.microsoft.com/office/drawing/2014/main" id="{C1C8CDF7-D7BF-A543-A12B-D9E369B25CAD}"/>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Displacement Sensors for Test Mass </a:t>
            </a:r>
            <a:endParaRPr lang="en-GB" sz="2000" dirty="0">
              <a:solidFill>
                <a:schemeClr val="bg1"/>
              </a:solidFill>
            </a:endParaRPr>
          </a:p>
        </p:txBody>
      </p:sp>
      <p:cxnSp>
        <p:nvCxnSpPr>
          <p:cNvPr id="8" name="Straight Arrow Connector 7">
            <a:extLst>
              <a:ext uri="{FF2B5EF4-FFF2-40B4-BE49-F238E27FC236}">
                <a16:creationId xmlns:a16="http://schemas.microsoft.com/office/drawing/2014/main" id="{56C24B66-7682-67E3-7256-DECE520525DB}"/>
              </a:ext>
            </a:extLst>
          </p:cNvPr>
          <p:cNvCxnSpPr>
            <a:cxnSpLocks/>
          </p:cNvCxnSpPr>
          <p:nvPr/>
        </p:nvCxnSpPr>
        <p:spPr>
          <a:xfrm flipH="1">
            <a:off x="7727768" y="3771646"/>
            <a:ext cx="808665" cy="16928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close-up of a machine&#10;&#10;Description automatically generated">
            <a:extLst>
              <a:ext uri="{FF2B5EF4-FFF2-40B4-BE49-F238E27FC236}">
                <a16:creationId xmlns:a16="http://schemas.microsoft.com/office/drawing/2014/main" id="{1C003317-5B05-5635-7BFD-052AAA8C5D6D}"/>
              </a:ext>
            </a:extLst>
          </p:cNvPr>
          <p:cNvPicPr>
            <a:picLocks noChangeAspect="1"/>
          </p:cNvPicPr>
          <p:nvPr/>
        </p:nvPicPr>
        <p:blipFill rotWithShape="1">
          <a:blip r:embed="rId4"/>
          <a:srcRect r="54409"/>
          <a:stretch/>
        </p:blipFill>
        <p:spPr>
          <a:xfrm>
            <a:off x="637672" y="1778738"/>
            <a:ext cx="3730093" cy="3300523"/>
          </a:xfrm>
          <a:prstGeom prst="rect">
            <a:avLst/>
          </a:prstGeom>
        </p:spPr>
      </p:pic>
      <p:pic>
        <p:nvPicPr>
          <p:cNvPr id="14" name="Picture 13" descr="A diagram of a mechanical device&#10;&#10;Description automatically generated">
            <a:extLst>
              <a:ext uri="{FF2B5EF4-FFF2-40B4-BE49-F238E27FC236}">
                <a16:creationId xmlns:a16="http://schemas.microsoft.com/office/drawing/2014/main" id="{273FD4A0-C3EA-437F-5816-10381D424F21}"/>
              </a:ext>
            </a:extLst>
          </p:cNvPr>
          <p:cNvPicPr>
            <a:picLocks noChangeAspect="1"/>
          </p:cNvPicPr>
          <p:nvPr/>
        </p:nvPicPr>
        <p:blipFill>
          <a:blip r:embed="rId5"/>
          <a:stretch>
            <a:fillRect/>
          </a:stretch>
        </p:blipFill>
        <p:spPr>
          <a:xfrm>
            <a:off x="4367765" y="3771646"/>
            <a:ext cx="3549221" cy="2241613"/>
          </a:xfrm>
          <a:prstGeom prst="rect">
            <a:avLst/>
          </a:prstGeom>
        </p:spPr>
      </p:pic>
      <p:pic>
        <p:nvPicPr>
          <p:cNvPr id="15" name="Picture 14" descr="A close-up of a machine&#10;&#10;Description automatically generated">
            <a:extLst>
              <a:ext uri="{FF2B5EF4-FFF2-40B4-BE49-F238E27FC236}">
                <a16:creationId xmlns:a16="http://schemas.microsoft.com/office/drawing/2014/main" id="{3D231678-49CE-743A-3A5C-76DA5BB3ACFA}"/>
              </a:ext>
            </a:extLst>
          </p:cNvPr>
          <p:cNvPicPr>
            <a:picLocks noChangeAspect="1"/>
          </p:cNvPicPr>
          <p:nvPr/>
        </p:nvPicPr>
        <p:blipFill rotWithShape="1">
          <a:blip r:embed="rId4"/>
          <a:srcRect l="45911"/>
          <a:stretch/>
        </p:blipFill>
        <p:spPr>
          <a:xfrm>
            <a:off x="4367765" y="1147700"/>
            <a:ext cx="3345572" cy="2495209"/>
          </a:xfrm>
          <a:prstGeom prst="rect">
            <a:avLst/>
          </a:prstGeom>
        </p:spPr>
      </p:pic>
      <p:pic>
        <p:nvPicPr>
          <p:cNvPr id="18" name="Picture 17" descr="A diagram of a square with blue squares&#10;&#10;Description automatically generated">
            <a:extLst>
              <a:ext uri="{FF2B5EF4-FFF2-40B4-BE49-F238E27FC236}">
                <a16:creationId xmlns:a16="http://schemas.microsoft.com/office/drawing/2014/main" id="{A7702335-E5B3-E736-BCB7-3420AA0D0DF1}"/>
              </a:ext>
            </a:extLst>
          </p:cNvPr>
          <p:cNvPicPr>
            <a:picLocks noChangeAspect="1"/>
          </p:cNvPicPr>
          <p:nvPr/>
        </p:nvPicPr>
        <p:blipFill>
          <a:blip r:embed="rId6"/>
          <a:stretch>
            <a:fillRect/>
          </a:stretch>
        </p:blipFill>
        <p:spPr>
          <a:xfrm>
            <a:off x="8722435" y="1226196"/>
            <a:ext cx="3419122" cy="2630094"/>
          </a:xfrm>
          <a:prstGeom prst="rect">
            <a:avLst/>
          </a:prstGeom>
        </p:spPr>
      </p:pic>
      <p:pic>
        <p:nvPicPr>
          <p:cNvPr id="10" name="Picture 9">
            <a:extLst>
              <a:ext uri="{FF2B5EF4-FFF2-40B4-BE49-F238E27FC236}">
                <a16:creationId xmlns:a16="http://schemas.microsoft.com/office/drawing/2014/main" id="{D915289B-0D3F-85C7-0CD9-3E59981D4C38}"/>
              </a:ext>
            </a:extLst>
          </p:cNvPr>
          <p:cNvPicPr>
            <a:picLocks noChangeAspect="1"/>
          </p:cNvPicPr>
          <p:nvPr>
            <p:custDataLst>
              <p:tags r:id="rId1"/>
            </p:custDataLst>
          </p:nvPr>
        </p:nvPicPr>
        <p:blipFill>
          <a:blip r:embed="rId7"/>
          <a:stretch>
            <a:fillRect/>
          </a:stretch>
        </p:blipFill>
        <p:spPr>
          <a:xfrm>
            <a:off x="8056526" y="4057429"/>
            <a:ext cx="3379287" cy="2148451"/>
          </a:xfrm>
          <a:prstGeom prst="rect">
            <a:avLst/>
          </a:prstGeom>
        </p:spPr>
      </p:pic>
    </p:spTree>
    <p:extLst>
      <p:ext uri="{BB962C8B-B14F-4D97-AF65-F5344CB8AC3E}">
        <p14:creationId xmlns:p14="http://schemas.microsoft.com/office/powerpoint/2010/main" val="3281135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36952-6F85-37B5-46ED-DAC843A2C524}"/>
              </a:ext>
            </a:extLst>
          </p:cNvPr>
          <p:cNvSpPr>
            <a:spLocks noGrp="1"/>
          </p:cNvSpPr>
          <p:nvPr>
            <p:ph type="title"/>
          </p:nvPr>
        </p:nvSpPr>
        <p:spPr/>
        <p:txBody>
          <a:bodyPr/>
          <a:lstStyle/>
          <a:p>
            <a:r>
              <a:rPr lang="en-GB" dirty="0"/>
              <a:t>Setup </a:t>
            </a:r>
          </a:p>
        </p:txBody>
      </p:sp>
      <p:sp>
        <p:nvSpPr>
          <p:cNvPr id="4" name="Date Placeholder 3">
            <a:extLst>
              <a:ext uri="{FF2B5EF4-FFF2-40B4-BE49-F238E27FC236}">
                <a16:creationId xmlns:a16="http://schemas.microsoft.com/office/drawing/2014/main" id="{6D615083-8275-F62A-1895-E36D9A46487D}"/>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3C8B60E3-600F-F128-024B-F96B712A333F}"/>
              </a:ext>
            </a:extLst>
          </p:cNvPr>
          <p:cNvSpPr>
            <a:spLocks noGrp="1"/>
          </p:cNvSpPr>
          <p:nvPr>
            <p:ph type="sldNum" sz="quarter" idx="12"/>
          </p:nvPr>
        </p:nvSpPr>
        <p:spPr/>
        <p:txBody>
          <a:bodyPr/>
          <a:lstStyle/>
          <a:p>
            <a:fld id="{86D12830-9A95-C347-AB67-7FF77AC87CE5}" type="slidenum">
              <a:rPr lang="en-GB" smtClean="0"/>
              <a:pPr/>
              <a:t>12</a:t>
            </a:fld>
            <a:endParaRPr lang="en-GB" dirty="0"/>
          </a:p>
        </p:txBody>
      </p:sp>
      <p:sp>
        <p:nvSpPr>
          <p:cNvPr id="6" name="TextBox 5">
            <a:extLst>
              <a:ext uri="{FF2B5EF4-FFF2-40B4-BE49-F238E27FC236}">
                <a16:creationId xmlns:a16="http://schemas.microsoft.com/office/drawing/2014/main" id="{C1C8CDF7-D7BF-A543-A12B-D9E369B25CAD}"/>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Displacement Sensors for Test Mass </a:t>
            </a:r>
            <a:endParaRPr lang="en-GB" sz="2000" dirty="0">
              <a:solidFill>
                <a:schemeClr val="bg1"/>
              </a:solidFill>
            </a:endParaRPr>
          </a:p>
        </p:txBody>
      </p:sp>
      <p:cxnSp>
        <p:nvCxnSpPr>
          <p:cNvPr id="8" name="Straight Arrow Connector 7">
            <a:extLst>
              <a:ext uri="{FF2B5EF4-FFF2-40B4-BE49-F238E27FC236}">
                <a16:creationId xmlns:a16="http://schemas.microsoft.com/office/drawing/2014/main" id="{56C24B66-7682-67E3-7256-DECE520525DB}"/>
              </a:ext>
            </a:extLst>
          </p:cNvPr>
          <p:cNvCxnSpPr>
            <a:cxnSpLocks/>
          </p:cNvCxnSpPr>
          <p:nvPr/>
        </p:nvCxnSpPr>
        <p:spPr>
          <a:xfrm flipH="1">
            <a:off x="7727768" y="3771646"/>
            <a:ext cx="808665" cy="16928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54562E8B-4178-A7BE-A1B9-544568A6199B}"/>
              </a:ext>
            </a:extLst>
          </p:cNvPr>
          <p:cNvSpPr txBox="1">
            <a:spLocks/>
          </p:cNvSpPr>
          <p:nvPr/>
        </p:nvSpPr>
        <p:spPr>
          <a:xfrm>
            <a:off x="6542494" y="3975128"/>
            <a:ext cx="1636357" cy="562519"/>
          </a:xfrm>
          <a:prstGeom prst="rect">
            <a:avLst/>
          </a:prstGeom>
        </p:spPr>
        <p:txBody>
          <a:bodyPr vert="horz" lIns="91440" tIns="45720" rIns="91440" bIns="45720" rtlCol="0" anchor="ctr">
            <a:norm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r>
              <a:rPr lang="en-US" sz="1800" b="1" dirty="0">
                <a:solidFill>
                  <a:schemeClr val="bg1"/>
                </a:solidFill>
                <a:latin typeface="Times New Roman" panose="02020603050405020304" pitchFamily="18" charset="0"/>
                <a:cs typeface="Times New Roman" panose="02020603050405020304" pitchFamily="18" charset="0"/>
              </a:rPr>
              <a:t>Metal stop</a:t>
            </a:r>
          </a:p>
        </p:txBody>
      </p:sp>
      <p:pic>
        <p:nvPicPr>
          <p:cNvPr id="7" name="Picture 6" descr="A collage of different types of electronics&#10;&#10;Description automatically generated">
            <a:extLst>
              <a:ext uri="{FF2B5EF4-FFF2-40B4-BE49-F238E27FC236}">
                <a16:creationId xmlns:a16="http://schemas.microsoft.com/office/drawing/2014/main" id="{3A02A8CB-E9BD-9DD8-EF12-52C43C5C136A}"/>
              </a:ext>
            </a:extLst>
          </p:cNvPr>
          <p:cNvPicPr>
            <a:picLocks noChangeAspect="1"/>
          </p:cNvPicPr>
          <p:nvPr/>
        </p:nvPicPr>
        <p:blipFill>
          <a:blip r:embed="rId3"/>
          <a:stretch>
            <a:fillRect/>
          </a:stretch>
        </p:blipFill>
        <p:spPr>
          <a:xfrm>
            <a:off x="279014" y="2036985"/>
            <a:ext cx="7304529" cy="3092250"/>
          </a:xfrm>
          <a:prstGeom prst="rect">
            <a:avLst/>
          </a:prstGeom>
        </p:spPr>
      </p:pic>
      <p:pic>
        <p:nvPicPr>
          <p:cNvPr id="11" name="Picture 10" descr="A close-up of a machine&#10;&#10;Description automatically generated">
            <a:extLst>
              <a:ext uri="{FF2B5EF4-FFF2-40B4-BE49-F238E27FC236}">
                <a16:creationId xmlns:a16="http://schemas.microsoft.com/office/drawing/2014/main" id="{7BE4AD9C-348D-C0A2-60BB-49B4036646D3}"/>
              </a:ext>
            </a:extLst>
          </p:cNvPr>
          <p:cNvPicPr>
            <a:picLocks noChangeAspect="1"/>
          </p:cNvPicPr>
          <p:nvPr/>
        </p:nvPicPr>
        <p:blipFill>
          <a:blip r:embed="rId4"/>
          <a:stretch>
            <a:fillRect/>
          </a:stretch>
        </p:blipFill>
        <p:spPr>
          <a:xfrm>
            <a:off x="7556886" y="1052541"/>
            <a:ext cx="4356100" cy="5041900"/>
          </a:xfrm>
          <a:prstGeom prst="rect">
            <a:avLst/>
          </a:prstGeom>
        </p:spPr>
      </p:pic>
    </p:spTree>
    <p:extLst>
      <p:ext uri="{BB962C8B-B14F-4D97-AF65-F5344CB8AC3E}">
        <p14:creationId xmlns:p14="http://schemas.microsoft.com/office/powerpoint/2010/main" val="3557349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2695-95D9-45A8-96FF-868E96668A58}"/>
              </a:ext>
            </a:extLst>
          </p:cNvPr>
          <p:cNvSpPr>
            <a:spLocks noGrp="1"/>
          </p:cNvSpPr>
          <p:nvPr>
            <p:ph type="title"/>
          </p:nvPr>
        </p:nvSpPr>
        <p:spPr/>
        <p:txBody>
          <a:bodyPr/>
          <a:lstStyle/>
          <a:p>
            <a:r>
              <a:rPr lang="en-GB" dirty="0"/>
              <a:t>Absolute Position Sensing: CPS</a:t>
            </a:r>
          </a:p>
        </p:txBody>
      </p:sp>
      <p:sp>
        <p:nvSpPr>
          <p:cNvPr id="4" name="Date Placeholder 3">
            <a:extLst>
              <a:ext uri="{FF2B5EF4-FFF2-40B4-BE49-F238E27FC236}">
                <a16:creationId xmlns:a16="http://schemas.microsoft.com/office/drawing/2014/main" id="{F1FE2459-23C6-3F40-BBAB-4B2063D82506}"/>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996075AF-8ED0-F534-47EC-1602BF307804}"/>
              </a:ext>
            </a:extLst>
          </p:cNvPr>
          <p:cNvSpPr>
            <a:spLocks noGrp="1"/>
          </p:cNvSpPr>
          <p:nvPr>
            <p:ph type="sldNum" sz="quarter" idx="12"/>
          </p:nvPr>
        </p:nvSpPr>
        <p:spPr/>
        <p:txBody>
          <a:bodyPr/>
          <a:lstStyle/>
          <a:p>
            <a:fld id="{86D12830-9A95-C347-AB67-7FF77AC87CE5}" type="slidenum">
              <a:rPr lang="en-GB" smtClean="0"/>
              <a:pPr/>
              <a:t>13</a:t>
            </a:fld>
            <a:endParaRPr lang="en-GB" dirty="0"/>
          </a:p>
        </p:txBody>
      </p:sp>
      <p:sp>
        <p:nvSpPr>
          <p:cNvPr id="6" name="TextBox 5">
            <a:extLst>
              <a:ext uri="{FF2B5EF4-FFF2-40B4-BE49-F238E27FC236}">
                <a16:creationId xmlns:a16="http://schemas.microsoft.com/office/drawing/2014/main" id="{1DE34072-BEBF-A22A-3FBC-69AA6EBE3F73}"/>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Displacement Sensors for Test Mass </a:t>
            </a:r>
            <a:endParaRPr lang="en-GB" sz="2000" dirty="0">
              <a:solidFill>
                <a:schemeClr val="bg1"/>
              </a:solidFill>
            </a:endParaRPr>
          </a:p>
        </p:txBody>
      </p:sp>
      <p:sp>
        <p:nvSpPr>
          <p:cNvPr id="3" name="Title 1">
            <a:extLst>
              <a:ext uri="{FF2B5EF4-FFF2-40B4-BE49-F238E27FC236}">
                <a16:creationId xmlns:a16="http://schemas.microsoft.com/office/drawing/2014/main" id="{6D183394-D0E4-ABC6-1B2C-078C537E5777}"/>
              </a:ext>
            </a:extLst>
          </p:cNvPr>
          <p:cNvSpPr txBox="1">
            <a:spLocks/>
          </p:cNvSpPr>
          <p:nvPr/>
        </p:nvSpPr>
        <p:spPr>
          <a:xfrm>
            <a:off x="645458" y="1495370"/>
            <a:ext cx="10161494" cy="715744"/>
          </a:xfrm>
          <a:prstGeom prst="rect">
            <a:avLst/>
          </a:prstGeom>
        </p:spPr>
        <p:txBody>
          <a:bodyPr vert="horz" lIns="91440" tIns="45720" rIns="91440" bIns="45720" rtlCol="0" anchor="ctr">
            <a:norm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r>
              <a:rPr lang="en-GB" sz="2400" dirty="0"/>
              <a:t>Differential capacitive sensing</a:t>
            </a:r>
          </a:p>
        </p:txBody>
      </p:sp>
      <p:sp>
        <p:nvSpPr>
          <p:cNvPr id="10" name="TextBox 9">
            <a:extLst>
              <a:ext uri="{FF2B5EF4-FFF2-40B4-BE49-F238E27FC236}">
                <a16:creationId xmlns:a16="http://schemas.microsoft.com/office/drawing/2014/main" id="{95B0E2D3-B783-10B3-D6B0-DCBF76771465}"/>
              </a:ext>
            </a:extLst>
          </p:cNvPr>
          <p:cNvSpPr txBox="1"/>
          <p:nvPr/>
        </p:nvSpPr>
        <p:spPr>
          <a:xfrm>
            <a:off x="4546633" y="5592528"/>
            <a:ext cx="3098734" cy="369332"/>
          </a:xfrm>
          <a:prstGeom prst="rect">
            <a:avLst/>
          </a:prstGeom>
          <a:noFill/>
        </p:spPr>
        <p:txBody>
          <a:bodyPr wrap="square" rtlCol="0">
            <a:spAutoFit/>
          </a:bodyPr>
          <a:lstStyle/>
          <a:p>
            <a:r>
              <a:rPr lang="en-US" b="1" dirty="0">
                <a:latin typeface="Lato Extended"/>
              </a:rPr>
              <a:t>DAQ and working scheme</a:t>
            </a:r>
            <a:endParaRPr lang="en-CN" dirty="0">
              <a:solidFill>
                <a:schemeClr val="accent2">
                  <a:lumMod val="75000"/>
                </a:schemeClr>
              </a:solidFill>
            </a:endParaRPr>
          </a:p>
        </p:txBody>
      </p:sp>
      <p:pic>
        <p:nvPicPr>
          <p:cNvPr id="29" name="Picture 28">
            <a:extLst>
              <a:ext uri="{FF2B5EF4-FFF2-40B4-BE49-F238E27FC236}">
                <a16:creationId xmlns:a16="http://schemas.microsoft.com/office/drawing/2014/main" id="{F8321147-F1FC-052A-EC2B-5B7A114AC6BB}"/>
              </a:ext>
            </a:extLst>
          </p:cNvPr>
          <p:cNvPicPr>
            <a:picLocks noChangeAspect="1"/>
          </p:cNvPicPr>
          <p:nvPr/>
        </p:nvPicPr>
        <p:blipFill>
          <a:blip r:embed="rId3"/>
          <a:stretch>
            <a:fillRect/>
          </a:stretch>
        </p:blipFill>
        <p:spPr>
          <a:xfrm>
            <a:off x="6096000" y="2303343"/>
            <a:ext cx="5634263" cy="3158959"/>
          </a:xfrm>
          <a:prstGeom prst="rect">
            <a:avLst/>
          </a:prstGeom>
        </p:spPr>
      </p:pic>
      <p:sp>
        <p:nvSpPr>
          <p:cNvPr id="30" name="TextBox 29">
            <a:extLst>
              <a:ext uri="{FF2B5EF4-FFF2-40B4-BE49-F238E27FC236}">
                <a16:creationId xmlns:a16="http://schemas.microsoft.com/office/drawing/2014/main" id="{1F4737DC-DDE9-9C1E-0D96-8999217B032E}"/>
              </a:ext>
            </a:extLst>
          </p:cNvPr>
          <p:cNvSpPr txBox="1"/>
          <p:nvPr/>
        </p:nvSpPr>
        <p:spPr>
          <a:xfrm>
            <a:off x="10594537" y="5543280"/>
            <a:ext cx="1044053" cy="215444"/>
          </a:xfrm>
          <a:prstGeom prst="rect">
            <a:avLst/>
          </a:prstGeom>
          <a:noFill/>
        </p:spPr>
        <p:txBody>
          <a:bodyPr wrap="square">
            <a:spAutoFit/>
          </a:bodyPr>
          <a:lstStyle/>
          <a:p>
            <a:r>
              <a:rPr lang="en-US" sz="800" dirty="0"/>
              <a:t>Credit: M. </a:t>
            </a:r>
            <a:r>
              <a:rPr lang="en-US" sz="800" dirty="0" err="1"/>
              <a:t>Valentini</a:t>
            </a:r>
            <a:endParaRPr lang="en-US" altLang="zh-CN" sz="800" dirty="0"/>
          </a:p>
        </p:txBody>
      </p:sp>
      <p:pic>
        <p:nvPicPr>
          <p:cNvPr id="8" name="Picture 7">
            <a:extLst>
              <a:ext uri="{FF2B5EF4-FFF2-40B4-BE49-F238E27FC236}">
                <a16:creationId xmlns:a16="http://schemas.microsoft.com/office/drawing/2014/main" id="{C819F173-FF53-5D59-0041-E7ED93D46C76}"/>
              </a:ext>
            </a:extLst>
          </p:cNvPr>
          <p:cNvPicPr>
            <a:picLocks noChangeAspect="1"/>
          </p:cNvPicPr>
          <p:nvPr/>
        </p:nvPicPr>
        <p:blipFill>
          <a:blip r:embed="rId4"/>
          <a:stretch>
            <a:fillRect/>
          </a:stretch>
        </p:blipFill>
        <p:spPr>
          <a:xfrm>
            <a:off x="216700" y="2256232"/>
            <a:ext cx="5752333" cy="3287048"/>
          </a:xfrm>
          <a:prstGeom prst="rect">
            <a:avLst/>
          </a:prstGeom>
        </p:spPr>
      </p:pic>
      <p:sp>
        <p:nvSpPr>
          <p:cNvPr id="27" name="Rectangle 26">
            <a:extLst>
              <a:ext uri="{FF2B5EF4-FFF2-40B4-BE49-F238E27FC236}">
                <a16:creationId xmlns:a16="http://schemas.microsoft.com/office/drawing/2014/main" id="{ACC68256-4C07-C38B-875E-09ED2B2874B6}"/>
              </a:ext>
            </a:extLst>
          </p:cNvPr>
          <p:cNvSpPr/>
          <p:nvPr/>
        </p:nvSpPr>
        <p:spPr>
          <a:xfrm>
            <a:off x="3854099" y="3676040"/>
            <a:ext cx="841829" cy="1142255"/>
          </a:xfrm>
          <a:prstGeom prst="rect">
            <a:avLst/>
          </a:prstGeom>
          <a:noFill/>
          <a:ln w="25400">
            <a:solidFill>
              <a:schemeClr val="accent5">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accent1"/>
              </a:solidFill>
              <a:effectLst>
                <a:outerShdw blurRad="38100" dist="25400" dir="5400000" algn="ctr" rotWithShape="0">
                  <a:srgbClr val="6E747A">
                    <a:alpha val="43000"/>
                  </a:srgbClr>
                </a:outerShdw>
              </a:effectLst>
            </a:endParaRPr>
          </a:p>
        </p:txBody>
      </p:sp>
      <p:grpSp>
        <p:nvGrpSpPr>
          <p:cNvPr id="17" name="Group 16">
            <a:extLst>
              <a:ext uri="{FF2B5EF4-FFF2-40B4-BE49-F238E27FC236}">
                <a16:creationId xmlns:a16="http://schemas.microsoft.com/office/drawing/2014/main" id="{21230D0E-6C62-905F-1CDF-7C2DA420D3E1}"/>
              </a:ext>
            </a:extLst>
          </p:cNvPr>
          <p:cNvGrpSpPr/>
          <p:nvPr/>
        </p:nvGrpSpPr>
        <p:grpSpPr>
          <a:xfrm>
            <a:off x="5388786" y="1390919"/>
            <a:ext cx="977009" cy="977009"/>
            <a:chOff x="590693" y="3715350"/>
            <a:chExt cx="1581150" cy="1581150"/>
          </a:xfrm>
        </p:grpSpPr>
        <p:sp>
          <p:nvSpPr>
            <p:cNvPr id="18" name="Rectangle 17">
              <a:extLst>
                <a:ext uri="{FF2B5EF4-FFF2-40B4-BE49-F238E27FC236}">
                  <a16:creationId xmlns:a16="http://schemas.microsoft.com/office/drawing/2014/main" id="{FF6AD487-50A5-DA94-22A7-C49A2A0FB4D5}"/>
                </a:ext>
              </a:extLst>
            </p:cNvPr>
            <p:cNvSpPr/>
            <p:nvPr/>
          </p:nvSpPr>
          <p:spPr>
            <a:xfrm>
              <a:off x="590693" y="3715350"/>
              <a:ext cx="1581150" cy="1581150"/>
            </a:xfrm>
            <a:prstGeom prst="rect">
              <a:avLst/>
            </a:prstGeom>
            <a:noFill/>
            <a:ln w="114300">
              <a:solidFill>
                <a:srgbClr val="AEAE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9FBBACDF-D3E4-2C6C-83E1-CFF20801B937}"/>
                </a:ext>
              </a:extLst>
            </p:cNvPr>
            <p:cNvSpPr/>
            <p:nvPr/>
          </p:nvSpPr>
          <p:spPr>
            <a:xfrm>
              <a:off x="645458" y="4129407"/>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002C5C2-2EBC-444C-47AA-B031D0235FB8}"/>
                </a:ext>
              </a:extLst>
            </p:cNvPr>
            <p:cNvSpPr/>
            <p:nvPr/>
          </p:nvSpPr>
          <p:spPr>
            <a:xfrm>
              <a:off x="2002021" y="4129407"/>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74C7EA7-59DA-7ECF-D0BD-D4EC524115D5}"/>
                </a:ext>
              </a:extLst>
            </p:cNvPr>
            <p:cNvSpPr/>
            <p:nvPr/>
          </p:nvSpPr>
          <p:spPr>
            <a:xfrm>
              <a:off x="648341" y="4718800"/>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7EC73AAE-1D2D-B902-B8E6-859D47828095}"/>
                </a:ext>
              </a:extLst>
            </p:cNvPr>
            <p:cNvSpPr/>
            <p:nvPr/>
          </p:nvSpPr>
          <p:spPr>
            <a:xfrm>
              <a:off x="2002020" y="4712953"/>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ounded Rectangle 22">
              <a:extLst>
                <a:ext uri="{FF2B5EF4-FFF2-40B4-BE49-F238E27FC236}">
                  <a16:creationId xmlns:a16="http://schemas.microsoft.com/office/drawing/2014/main" id="{F5A6F4B7-BEBC-7571-E9C7-A729ACFAADED}"/>
                </a:ext>
              </a:extLst>
            </p:cNvPr>
            <p:cNvSpPr/>
            <p:nvPr/>
          </p:nvSpPr>
          <p:spPr>
            <a:xfrm>
              <a:off x="645458" y="4535591"/>
              <a:ext cx="209653" cy="45719"/>
            </a:xfrm>
            <a:prstGeom prst="roundRect">
              <a:avLst/>
            </a:prstGeom>
            <a:solidFill>
              <a:srgbClr val="A9BFBA"/>
            </a:solidFill>
            <a:ln>
              <a:solidFill>
                <a:srgbClr val="6876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ounded Rectangle 23">
              <a:extLst>
                <a:ext uri="{FF2B5EF4-FFF2-40B4-BE49-F238E27FC236}">
                  <a16:creationId xmlns:a16="http://schemas.microsoft.com/office/drawing/2014/main" id="{41468A6B-6B5A-4A6F-1B63-BF165C3146CB}"/>
                </a:ext>
              </a:extLst>
            </p:cNvPr>
            <p:cNvSpPr/>
            <p:nvPr/>
          </p:nvSpPr>
          <p:spPr>
            <a:xfrm>
              <a:off x="1910754" y="4535590"/>
              <a:ext cx="209653" cy="45719"/>
            </a:xfrm>
            <a:prstGeom prst="roundRect">
              <a:avLst/>
            </a:prstGeom>
            <a:solidFill>
              <a:srgbClr val="A9BFBA"/>
            </a:solidFill>
            <a:ln>
              <a:solidFill>
                <a:srgbClr val="6876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5" name="Rectangle 24">
            <a:extLst>
              <a:ext uri="{FF2B5EF4-FFF2-40B4-BE49-F238E27FC236}">
                <a16:creationId xmlns:a16="http://schemas.microsoft.com/office/drawing/2014/main" id="{0ACC1E16-FF8A-D8E4-4D47-26EDDAB4DFDA}"/>
              </a:ext>
            </a:extLst>
          </p:cNvPr>
          <p:cNvSpPr/>
          <p:nvPr/>
        </p:nvSpPr>
        <p:spPr>
          <a:xfrm>
            <a:off x="5753290" y="1692798"/>
            <a:ext cx="328839" cy="328839"/>
          </a:xfrm>
          <a:prstGeom prst="rect">
            <a:avLst/>
          </a:prstGeom>
          <a:solidFill>
            <a:srgbClr val="FFF3CC"/>
          </a:solidFill>
          <a:ln>
            <a:solidFill>
              <a:srgbClr val="DCB9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9135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1">
            <a:extLst>
              <a:ext uri="{FF2B5EF4-FFF2-40B4-BE49-F238E27FC236}">
                <a16:creationId xmlns:a16="http://schemas.microsoft.com/office/drawing/2014/main" id="{B4232695-95D9-45A8-96FF-868E96668A58}"/>
              </a:ext>
            </a:extLst>
          </p:cNvPr>
          <p:cNvSpPr>
            <a:spLocks noGrp="1"/>
          </p:cNvSpPr>
          <p:nvPr>
            <p:ph type="title"/>
          </p:nvPr>
        </p:nvSpPr>
        <p:spPr/>
        <p:txBody>
          <a:bodyPr/>
          <a:lstStyle/>
          <a:p>
            <a:r>
              <a:rPr lang="en-GB" dirty="0"/>
              <a:t>Analytical Transfer Function</a:t>
            </a:r>
          </a:p>
        </p:txBody>
      </p:sp>
      <p:sp>
        <p:nvSpPr>
          <p:cNvPr id="4" name="Date Placeholder 3">
            <a:extLst>
              <a:ext uri="{FF2B5EF4-FFF2-40B4-BE49-F238E27FC236}">
                <a16:creationId xmlns:a16="http://schemas.microsoft.com/office/drawing/2014/main" id="{F1FE2459-23C6-3F40-BBAB-4B2063D82506}"/>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996075AF-8ED0-F534-47EC-1602BF307804}"/>
              </a:ext>
            </a:extLst>
          </p:cNvPr>
          <p:cNvSpPr>
            <a:spLocks noGrp="1"/>
          </p:cNvSpPr>
          <p:nvPr>
            <p:ph type="sldNum" sz="quarter" idx="12"/>
          </p:nvPr>
        </p:nvSpPr>
        <p:spPr/>
        <p:txBody>
          <a:bodyPr/>
          <a:lstStyle/>
          <a:p>
            <a:fld id="{86D12830-9A95-C347-AB67-7FF77AC87CE5}" type="slidenum">
              <a:rPr lang="en-GB" smtClean="0"/>
              <a:pPr/>
              <a:t>14</a:t>
            </a:fld>
            <a:endParaRPr lang="en-GB" dirty="0"/>
          </a:p>
        </p:txBody>
      </p:sp>
      <p:sp>
        <p:nvSpPr>
          <p:cNvPr id="6" name="TextBox 5">
            <a:extLst>
              <a:ext uri="{FF2B5EF4-FFF2-40B4-BE49-F238E27FC236}">
                <a16:creationId xmlns:a16="http://schemas.microsoft.com/office/drawing/2014/main" id="{1DE34072-BEBF-A22A-3FBC-69AA6EBE3F73}"/>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Displacement Sensors for Test Mass </a:t>
            </a:r>
            <a:endParaRPr lang="en-GB" sz="2000" dirty="0">
              <a:solidFill>
                <a:schemeClr val="bg1"/>
              </a:solidFill>
            </a:endParaRPr>
          </a:p>
        </p:txBody>
      </p:sp>
      <p:pic>
        <p:nvPicPr>
          <p:cNvPr id="7" name="Picture 6">
            <a:extLst>
              <a:ext uri="{FF2B5EF4-FFF2-40B4-BE49-F238E27FC236}">
                <a16:creationId xmlns:a16="http://schemas.microsoft.com/office/drawing/2014/main" id="{2E8E3C16-F895-25CE-FFD9-97C7A17BA52A}"/>
              </a:ext>
            </a:extLst>
          </p:cNvPr>
          <p:cNvPicPr>
            <a:picLocks noChangeAspect="1"/>
          </p:cNvPicPr>
          <p:nvPr/>
        </p:nvPicPr>
        <p:blipFill>
          <a:blip r:embed="rId6"/>
          <a:stretch>
            <a:fillRect/>
          </a:stretch>
        </p:blipFill>
        <p:spPr>
          <a:xfrm>
            <a:off x="151063" y="1605979"/>
            <a:ext cx="5660013" cy="4326801"/>
          </a:xfrm>
          <a:prstGeom prst="rect">
            <a:avLst/>
          </a:prstGeom>
        </p:spPr>
      </p:pic>
      <p:sp>
        <p:nvSpPr>
          <p:cNvPr id="9" name="Title 1 5">
            <a:extLst>
              <a:ext uri="{FF2B5EF4-FFF2-40B4-BE49-F238E27FC236}">
                <a16:creationId xmlns:a16="http://schemas.microsoft.com/office/drawing/2014/main" id="{AF0AD894-AC1F-38A6-F1B1-EEF8CF3A00EB}"/>
              </a:ext>
            </a:extLst>
          </p:cNvPr>
          <p:cNvSpPr txBox="1">
            <a:spLocks/>
          </p:cNvSpPr>
          <p:nvPr/>
        </p:nvSpPr>
        <p:spPr>
          <a:xfrm>
            <a:off x="7471031" y="3521141"/>
            <a:ext cx="2025234" cy="369012"/>
          </a:xfrm>
          <a:prstGeom prst="rect">
            <a:avLst/>
          </a:prstGeom>
        </p:spPr>
        <p:txBody>
          <a:bodyPr vert="horz" lIns="91440" tIns="45720" rIns="91440" bIns="45720" rtlCol="0" anchor="ctr">
            <a:no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pPr>
              <a:spcAft>
                <a:spcPts val="600"/>
              </a:spcAft>
            </a:pPr>
            <a:r>
              <a:rPr lang="en-GB" sz="1300" dirty="0"/>
              <a:t>Free parameter space</a:t>
            </a:r>
          </a:p>
        </p:txBody>
      </p:sp>
      <p:pic>
        <p:nvPicPr>
          <p:cNvPr id="10" name="Picture 9">
            <a:extLst>
              <a:ext uri="{FF2B5EF4-FFF2-40B4-BE49-F238E27FC236}">
                <a16:creationId xmlns:a16="http://schemas.microsoft.com/office/drawing/2014/main" id="{F8350565-E3F7-4F83-6A66-49128F2F6898}"/>
              </a:ext>
            </a:extLst>
          </p:cNvPr>
          <p:cNvPicPr>
            <a:picLocks noChangeAspect="1"/>
          </p:cNvPicPr>
          <p:nvPr>
            <p:custDataLst>
              <p:tags r:id="rId1"/>
            </p:custDataLst>
          </p:nvPr>
        </p:nvPicPr>
        <p:blipFill>
          <a:blip r:embed="rId7"/>
          <a:stretch>
            <a:fillRect/>
          </a:stretch>
        </p:blipFill>
        <p:spPr>
          <a:xfrm>
            <a:off x="5959541" y="3890154"/>
            <a:ext cx="5048214" cy="898005"/>
          </a:xfrm>
          <a:prstGeom prst="rect">
            <a:avLst/>
          </a:prstGeom>
        </p:spPr>
      </p:pic>
      <p:pic>
        <p:nvPicPr>
          <p:cNvPr id="19" name="Picture 18">
            <a:extLst>
              <a:ext uri="{FF2B5EF4-FFF2-40B4-BE49-F238E27FC236}">
                <a16:creationId xmlns:a16="http://schemas.microsoft.com/office/drawing/2014/main" id="{38AA64B7-2350-F3BD-11D3-3E4382DF72DA}"/>
              </a:ext>
            </a:extLst>
          </p:cNvPr>
          <p:cNvPicPr>
            <a:picLocks noChangeAspect="1"/>
          </p:cNvPicPr>
          <p:nvPr>
            <p:custDataLst>
              <p:tags r:id="rId2"/>
            </p:custDataLst>
          </p:nvPr>
        </p:nvPicPr>
        <p:blipFill>
          <a:blip r:embed="rId8"/>
          <a:stretch>
            <a:fillRect/>
          </a:stretch>
        </p:blipFill>
        <p:spPr>
          <a:xfrm>
            <a:off x="9907772" y="2515749"/>
            <a:ext cx="1544320" cy="254000"/>
          </a:xfrm>
          <a:prstGeom prst="rect">
            <a:avLst/>
          </a:prstGeom>
        </p:spPr>
      </p:pic>
      <p:pic>
        <p:nvPicPr>
          <p:cNvPr id="8" name="Picture 7">
            <a:extLst>
              <a:ext uri="{FF2B5EF4-FFF2-40B4-BE49-F238E27FC236}">
                <a16:creationId xmlns:a16="http://schemas.microsoft.com/office/drawing/2014/main" id="{54B3792C-CF8A-766C-4B3F-E503631381C8}"/>
              </a:ext>
            </a:extLst>
          </p:cNvPr>
          <p:cNvPicPr>
            <a:picLocks noChangeAspect="1"/>
          </p:cNvPicPr>
          <p:nvPr>
            <p:custDataLst>
              <p:tags r:id="rId3"/>
            </p:custDataLst>
          </p:nvPr>
        </p:nvPicPr>
        <p:blipFill>
          <a:blip r:embed="rId9"/>
          <a:stretch>
            <a:fillRect/>
          </a:stretch>
        </p:blipFill>
        <p:spPr>
          <a:xfrm>
            <a:off x="6145876" y="2183135"/>
            <a:ext cx="2337772" cy="919228"/>
          </a:xfrm>
          <a:prstGeom prst="rect">
            <a:avLst/>
          </a:prstGeom>
        </p:spPr>
      </p:pic>
      <p:cxnSp>
        <p:nvCxnSpPr>
          <p:cNvPr id="13" name="Straight Arrow Connector 12">
            <a:extLst>
              <a:ext uri="{FF2B5EF4-FFF2-40B4-BE49-F238E27FC236}">
                <a16:creationId xmlns:a16="http://schemas.microsoft.com/office/drawing/2014/main" id="{35C3D356-3C6C-0077-0192-9D237B0408FC}"/>
              </a:ext>
            </a:extLst>
          </p:cNvPr>
          <p:cNvCxnSpPr>
            <a:cxnSpLocks/>
          </p:cNvCxnSpPr>
          <p:nvPr/>
        </p:nvCxnSpPr>
        <p:spPr>
          <a:xfrm>
            <a:off x="8765375" y="2642749"/>
            <a:ext cx="73089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43174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1">
            <a:extLst>
              <a:ext uri="{FF2B5EF4-FFF2-40B4-BE49-F238E27FC236}">
                <a16:creationId xmlns:a16="http://schemas.microsoft.com/office/drawing/2014/main" id="{B4232695-95D9-45A8-96FF-868E96668A58}"/>
              </a:ext>
            </a:extLst>
          </p:cNvPr>
          <p:cNvSpPr>
            <a:spLocks noGrp="1"/>
          </p:cNvSpPr>
          <p:nvPr>
            <p:ph type="title"/>
          </p:nvPr>
        </p:nvSpPr>
        <p:spPr/>
        <p:txBody>
          <a:bodyPr/>
          <a:lstStyle/>
          <a:p>
            <a:r>
              <a:rPr lang="en-GB" dirty="0"/>
              <a:t>Analytical Transfer Function</a:t>
            </a:r>
          </a:p>
        </p:txBody>
      </p:sp>
      <p:sp>
        <p:nvSpPr>
          <p:cNvPr id="4" name="Date Placeholder 3">
            <a:extLst>
              <a:ext uri="{FF2B5EF4-FFF2-40B4-BE49-F238E27FC236}">
                <a16:creationId xmlns:a16="http://schemas.microsoft.com/office/drawing/2014/main" id="{F1FE2459-23C6-3F40-BBAB-4B2063D82506}"/>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996075AF-8ED0-F534-47EC-1602BF307804}"/>
              </a:ext>
            </a:extLst>
          </p:cNvPr>
          <p:cNvSpPr>
            <a:spLocks noGrp="1"/>
          </p:cNvSpPr>
          <p:nvPr>
            <p:ph type="sldNum" sz="quarter" idx="12"/>
          </p:nvPr>
        </p:nvSpPr>
        <p:spPr/>
        <p:txBody>
          <a:bodyPr/>
          <a:lstStyle/>
          <a:p>
            <a:fld id="{86D12830-9A95-C347-AB67-7FF77AC87CE5}" type="slidenum">
              <a:rPr lang="en-GB" smtClean="0"/>
              <a:pPr/>
              <a:t>15</a:t>
            </a:fld>
            <a:endParaRPr lang="en-GB" dirty="0"/>
          </a:p>
        </p:txBody>
      </p:sp>
      <p:sp>
        <p:nvSpPr>
          <p:cNvPr id="6" name="TextBox 5">
            <a:extLst>
              <a:ext uri="{FF2B5EF4-FFF2-40B4-BE49-F238E27FC236}">
                <a16:creationId xmlns:a16="http://schemas.microsoft.com/office/drawing/2014/main" id="{1DE34072-BEBF-A22A-3FBC-69AA6EBE3F73}"/>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Displacement Sensors for Test Mass </a:t>
            </a:r>
            <a:endParaRPr lang="en-GB" sz="2000" dirty="0">
              <a:solidFill>
                <a:schemeClr val="bg1"/>
              </a:solidFill>
            </a:endParaRPr>
          </a:p>
        </p:txBody>
      </p:sp>
      <p:sp>
        <p:nvSpPr>
          <p:cNvPr id="11" name="Title 1 2">
            <a:extLst>
              <a:ext uri="{FF2B5EF4-FFF2-40B4-BE49-F238E27FC236}">
                <a16:creationId xmlns:a16="http://schemas.microsoft.com/office/drawing/2014/main" id="{E2FA27B7-44D2-C31A-DFB3-3BD008C4757A}"/>
              </a:ext>
            </a:extLst>
          </p:cNvPr>
          <p:cNvSpPr txBox="1">
            <a:spLocks/>
          </p:cNvSpPr>
          <p:nvPr/>
        </p:nvSpPr>
        <p:spPr>
          <a:xfrm>
            <a:off x="8146921" y="5374961"/>
            <a:ext cx="4142555" cy="895691"/>
          </a:xfrm>
          <a:prstGeom prst="rect">
            <a:avLst/>
          </a:prstGeom>
        </p:spPr>
        <p:txBody>
          <a:bodyPr vert="horz" lIns="91440" tIns="45720" rIns="91440" bIns="45720" rtlCol="0" anchor="ctr">
            <a:no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pPr algn="ctr">
              <a:spcAft>
                <a:spcPts val="600"/>
              </a:spcAft>
            </a:pPr>
            <a:r>
              <a:rPr lang="en-GB" sz="1600" dirty="0"/>
              <a:t>Gain is unrelated to output cables</a:t>
            </a:r>
          </a:p>
        </p:txBody>
      </p:sp>
      <p:sp>
        <p:nvSpPr>
          <p:cNvPr id="9" name="Title 1 5">
            <a:extLst>
              <a:ext uri="{FF2B5EF4-FFF2-40B4-BE49-F238E27FC236}">
                <a16:creationId xmlns:a16="http://schemas.microsoft.com/office/drawing/2014/main" id="{AF0AD894-AC1F-38A6-F1B1-EEF8CF3A00EB}"/>
              </a:ext>
            </a:extLst>
          </p:cNvPr>
          <p:cNvSpPr txBox="1">
            <a:spLocks/>
          </p:cNvSpPr>
          <p:nvPr/>
        </p:nvSpPr>
        <p:spPr>
          <a:xfrm>
            <a:off x="8433164" y="929912"/>
            <a:ext cx="1618129" cy="369012"/>
          </a:xfrm>
          <a:prstGeom prst="rect">
            <a:avLst/>
          </a:prstGeom>
        </p:spPr>
        <p:txBody>
          <a:bodyPr vert="horz" lIns="91440" tIns="45720" rIns="91440" bIns="45720" rtlCol="0" anchor="ctr">
            <a:no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pPr>
              <a:spcAft>
                <a:spcPts val="600"/>
              </a:spcAft>
            </a:pPr>
            <a:r>
              <a:rPr lang="en-GB" sz="1300" dirty="0"/>
              <a:t>Parameter space</a:t>
            </a:r>
          </a:p>
        </p:txBody>
      </p:sp>
      <p:pic>
        <p:nvPicPr>
          <p:cNvPr id="27" name="Picture 26">
            <a:extLst>
              <a:ext uri="{FF2B5EF4-FFF2-40B4-BE49-F238E27FC236}">
                <a16:creationId xmlns:a16="http://schemas.microsoft.com/office/drawing/2014/main" id="{0FBAEEF2-C1D3-34CD-EF5C-87BFDEB14633}"/>
              </a:ext>
            </a:extLst>
          </p:cNvPr>
          <p:cNvPicPr>
            <a:picLocks noChangeAspect="1"/>
          </p:cNvPicPr>
          <p:nvPr>
            <p:custDataLst>
              <p:tags r:id="rId1"/>
            </p:custDataLst>
          </p:nvPr>
        </p:nvPicPr>
        <p:blipFill>
          <a:blip r:embed="rId5"/>
          <a:stretch>
            <a:fillRect/>
          </a:stretch>
        </p:blipFill>
        <p:spPr>
          <a:xfrm>
            <a:off x="6718122" y="1323230"/>
            <a:ext cx="5048214" cy="898005"/>
          </a:xfrm>
          <a:prstGeom prst="rect">
            <a:avLst/>
          </a:prstGeom>
        </p:spPr>
      </p:pic>
      <p:pic>
        <p:nvPicPr>
          <p:cNvPr id="19" name="Picture 18">
            <a:extLst>
              <a:ext uri="{FF2B5EF4-FFF2-40B4-BE49-F238E27FC236}">
                <a16:creationId xmlns:a16="http://schemas.microsoft.com/office/drawing/2014/main" id="{38AA64B7-2350-F3BD-11D3-3E4382DF72DA}"/>
              </a:ext>
            </a:extLst>
          </p:cNvPr>
          <p:cNvPicPr>
            <a:picLocks noChangeAspect="1"/>
          </p:cNvPicPr>
          <p:nvPr>
            <p:custDataLst>
              <p:tags r:id="rId2"/>
            </p:custDataLst>
          </p:nvPr>
        </p:nvPicPr>
        <p:blipFill>
          <a:blip r:embed="rId6"/>
          <a:stretch>
            <a:fillRect/>
          </a:stretch>
        </p:blipFill>
        <p:spPr>
          <a:xfrm>
            <a:off x="10414550" y="789891"/>
            <a:ext cx="1544320" cy="254000"/>
          </a:xfrm>
          <a:prstGeom prst="rect">
            <a:avLst/>
          </a:prstGeom>
        </p:spPr>
      </p:pic>
      <p:pic>
        <p:nvPicPr>
          <p:cNvPr id="21" name="Picture 20" descr="A graph with different colored lines&#10;&#10;Description automatically generated">
            <a:extLst>
              <a:ext uri="{FF2B5EF4-FFF2-40B4-BE49-F238E27FC236}">
                <a16:creationId xmlns:a16="http://schemas.microsoft.com/office/drawing/2014/main" id="{FE0D2E3E-8ECE-2CFA-C100-219F75AD086A}"/>
              </a:ext>
            </a:extLst>
          </p:cNvPr>
          <p:cNvPicPr>
            <a:picLocks noChangeAspect="1"/>
          </p:cNvPicPr>
          <p:nvPr/>
        </p:nvPicPr>
        <p:blipFill>
          <a:blip r:embed="rId7"/>
          <a:stretch>
            <a:fillRect/>
          </a:stretch>
        </p:blipFill>
        <p:spPr>
          <a:xfrm>
            <a:off x="28576" y="2371629"/>
            <a:ext cx="4016505" cy="3003332"/>
          </a:xfrm>
          <a:prstGeom prst="rect">
            <a:avLst/>
          </a:prstGeom>
        </p:spPr>
      </p:pic>
      <p:pic>
        <p:nvPicPr>
          <p:cNvPr id="23" name="Picture 22" descr="A graph with different colored lines&#10;&#10;Description automatically generated">
            <a:extLst>
              <a:ext uri="{FF2B5EF4-FFF2-40B4-BE49-F238E27FC236}">
                <a16:creationId xmlns:a16="http://schemas.microsoft.com/office/drawing/2014/main" id="{7472EC32-E918-7CBB-317F-5D7144BCDB50}"/>
              </a:ext>
            </a:extLst>
          </p:cNvPr>
          <p:cNvPicPr>
            <a:picLocks noChangeAspect="1"/>
          </p:cNvPicPr>
          <p:nvPr/>
        </p:nvPicPr>
        <p:blipFill>
          <a:blip r:embed="rId8"/>
          <a:stretch>
            <a:fillRect/>
          </a:stretch>
        </p:blipFill>
        <p:spPr>
          <a:xfrm>
            <a:off x="4023122" y="2371629"/>
            <a:ext cx="4016505" cy="3003332"/>
          </a:xfrm>
          <a:prstGeom prst="rect">
            <a:avLst/>
          </a:prstGeom>
        </p:spPr>
      </p:pic>
      <p:pic>
        <p:nvPicPr>
          <p:cNvPr id="25" name="Picture 24" descr="A graph of a voltage&#10;&#10;Description automatically generated">
            <a:extLst>
              <a:ext uri="{FF2B5EF4-FFF2-40B4-BE49-F238E27FC236}">
                <a16:creationId xmlns:a16="http://schemas.microsoft.com/office/drawing/2014/main" id="{F4479844-9BC1-29FF-00B4-8D43CCC683A6}"/>
              </a:ext>
            </a:extLst>
          </p:cNvPr>
          <p:cNvPicPr>
            <a:picLocks noChangeAspect="1"/>
          </p:cNvPicPr>
          <p:nvPr/>
        </p:nvPicPr>
        <p:blipFill>
          <a:blip r:embed="rId9"/>
          <a:stretch>
            <a:fillRect/>
          </a:stretch>
        </p:blipFill>
        <p:spPr>
          <a:xfrm>
            <a:off x="8102651" y="2371629"/>
            <a:ext cx="4016505" cy="3003332"/>
          </a:xfrm>
          <a:prstGeom prst="rect">
            <a:avLst/>
          </a:prstGeom>
        </p:spPr>
      </p:pic>
      <p:sp>
        <p:nvSpPr>
          <p:cNvPr id="28" name="Title 1 2">
            <a:extLst>
              <a:ext uri="{FF2B5EF4-FFF2-40B4-BE49-F238E27FC236}">
                <a16:creationId xmlns:a16="http://schemas.microsoft.com/office/drawing/2014/main" id="{B95BCF23-972F-EE61-CAC7-94A71A2FB652}"/>
              </a:ext>
            </a:extLst>
          </p:cNvPr>
          <p:cNvSpPr txBox="1">
            <a:spLocks/>
          </p:cNvSpPr>
          <p:nvPr/>
        </p:nvSpPr>
        <p:spPr>
          <a:xfrm>
            <a:off x="2058964" y="5374960"/>
            <a:ext cx="4142555" cy="895691"/>
          </a:xfrm>
          <a:prstGeom prst="rect">
            <a:avLst/>
          </a:prstGeom>
        </p:spPr>
        <p:txBody>
          <a:bodyPr vert="horz" lIns="91440" tIns="45720" rIns="91440" bIns="45720" rtlCol="0" anchor="ctr">
            <a:no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pPr algn="ctr">
              <a:spcAft>
                <a:spcPts val="600"/>
              </a:spcAft>
            </a:pPr>
            <a:r>
              <a:rPr lang="en-GB" sz="1600" dirty="0"/>
              <a:t>Gain is related to C1 and C2</a:t>
            </a:r>
          </a:p>
        </p:txBody>
      </p:sp>
    </p:spTree>
    <p:extLst>
      <p:ext uri="{BB962C8B-B14F-4D97-AF65-F5344CB8AC3E}">
        <p14:creationId xmlns:p14="http://schemas.microsoft.com/office/powerpoint/2010/main" val="3978950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with blue and orange lines&#10;&#10;Description automatically generated">
            <a:extLst>
              <a:ext uri="{FF2B5EF4-FFF2-40B4-BE49-F238E27FC236}">
                <a16:creationId xmlns:a16="http://schemas.microsoft.com/office/drawing/2014/main" id="{953B99D6-D5F5-70FD-D0C4-67AFFAEFE0AA}"/>
              </a:ext>
            </a:extLst>
          </p:cNvPr>
          <p:cNvPicPr>
            <a:picLocks noChangeAspect="1"/>
          </p:cNvPicPr>
          <p:nvPr/>
        </p:nvPicPr>
        <p:blipFill>
          <a:blip r:embed="rId4"/>
          <a:stretch>
            <a:fillRect/>
          </a:stretch>
        </p:blipFill>
        <p:spPr>
          <a:xfrm>
            <a:off x="2707642" y="1109751"/>
            <a:ext cx="5857685" cy="4380071"/>
          </a:xfrm>
          <a:prstGeom prst="rect">
            <a:avLst/>
          </a:prstGeom>
        </p:spPr>
      </p:pic>
      <p:sp>
        <p:nvSpPr>
          <p:cNvPr id="2" name="Title 1">
            <a:extLst>
              <a:ext uri="{FF2B5EF4-FFF2-40B4-BE49-F238E27FC236}">
                <a16:creationId xmlns:a16="http://schemas.microsoft.com/office/drawing/2014/main" id="{F66254C1-20BA-309D-1437-C73F568035EC}"/>
              </a:ext>
            </a:extLst>
          </p:cNvPr>
          <p:cNvSpPr>
            <a:spLocks noGrp="1"/>
          </p:cNvSpPr>
          <p:nvPr>
            <p:ph type="title"/>
          </p:nvPr>
        </p:nvSpPr>
        <p:spPr/>
        <p:txBody>
          <a:bodyPr/>
          <a:lstStyle/>
          <a:p>
            <a:r>
              <a:rPr lang="en-GB" dirty="0"/>
              <a:t>Simulation </a:t>
            </a:r>
          </a:p>
        </p:txBody>
      </p:sp>
      <p:sp>
        <p:nvSpPr>
          <p:cNvPr id="4" name="Date Placeholder 3">
            <a:extLst>
              <a:ext uri="{FF2B5EF4-FFF2-40B4-BE49-F238E27FC236}">
                <a16:creationId xmlns:a16="http://schemas.microsoft.com/office/drawing/2014/main" id="{81D9D6F8-5600-9D6F-4425-422E50073396}"/>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187241BA-A7EC-145A-F43C-4C87F4247893}"/>
              </a:ext>
            </a:extLst>
          </p:cNvPr>
          <p:cNvSpPr>
            <a:spLocks noGrp="1"/>
          </p:cNvSpPr>
          <p:nvPr>
            <p:ph type="sldNum" sz="quarter" idx="12"/>
          </p:nvPr>
        </p:nvSpPr>
        <p:spPr/>
        <p:txBody>
          <a:bodyPr/>
          <a:lstStyle/>
          <a:p>
            <a:fld id="{86D12830-9A95-C347-AB67-7FF77AC87CE5}" type="slidenum">
              <a:rPr lang="en-GB" smtClean="0"/>
              <a:pPr/>
              <a:t>16</a:t>
            </a:fld>
            <a:endParaRPr lang="en-GB" dirty="0"/>
          </a:p>
        </p:txBody>
      </p:sp>
      <p:sp>
        <p:nvSpPr>
          <p:cNvPr id="6" name="TextBox 5">
            <a:extLst>
              <a:ext uri="{FF2B5EF4-FFF2-40B4-BE49-F238E27FC236}">
                <a16:creationId xmlns:a16="http://schemas.microsoft.com/office/drawing/2014/main" id="{FB9CC601-519D-851B-A734-75FA7A60F239}"/>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Displacement Sensors for Test Mass </a:t>
            </a:r>
            <a:endParaRPr lang="en-GB" sz="2000" dirty="0">
              <a:solidFill>
                <a:schemeClr val="bg1"/>
              </a:solidFill>
            </a:endParaRPr>
          </a:p>
        </p:txBody>
      </p:sp>
      <p:grpSp>
        <p:nvGrpSpPr>
          <p:cNvPr id="11" name="Group 10">
            <a:extLst>
              <a:ext uri="{FF2B5EF4-FFF2-40B4-BE49-F238E27FC236}">
                <a16:creationId xmlns:a16="http://schemas.microsoft.com/office/drawing/2014/main" id="{47C00726-7A6D-3717-312A-2B3A6BC1FBCB}"/>
              </a:ext>
            </a:extLst>
          </p:cNvPr>
          <p:cNvGrpSpPr/>
          <p:nvPr/>
        </p:nvGrpSpPr>
        <p:grpSpPr>
          <a:xfrm>
            <a:off x="33722" y="1361678"/>
            <a:ext cx="2702652" cy="2207307"/>
            <a:chOff x="28576" y="1332499"/>
            <a:chExt cx="2702652" cy="2207307"/>
          </a:xfrm>
        </p:grpSpPr>
        <p:pic>
          <p:nvPicPr>
            <p:cNvPr id="5122" name="Picture 2" descr="EyeScream / The Simpsons">
              <a:extLst>
                <a:ext uri="{FF2B5EF4-FFF2-40B4-BE49-F238E27FC236}">
                  <a16:creationId xmlns:a16="http://schemas.microsoft.com/office/drawing/2014/main" id="{74552090-234A-B799-F6D4-EA3766D1A8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136" y="1332499"/>
              <a:ext cx="1683833" cy="11931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49FE291-053C-FDBB-C604-D8D76B55511F}"/>
                </a:ext>
              </a:extLst>
            </p:cNvPr>
            <p:cNvPicPr>
              <a:picLocks noChangeAspect="1"/>
            </p:cNvPicPr>
            <p:nvPr/>
          </p:nvPicPr>
          <p:blipFill>
            <a:blip r:embed="rId6"/>
            <a:stretch>
              <a:fillRect/>
            </a:stretch>
          </p:blipFill>
          <p:spPr>
            <a:xfrm>
              <a:off x="28576" y="2525615"/>
              <a:ext cx="2702652" cy="1014191"/>
            </a:xfrm>
            <a:prstGeom prst="rect">
              <a:avLst/>
            </a:prstGeom>
          </p:spPr>
        </p:pic>
        <p:sp>
          <p:nvSpPr>
            <p:cNvPr id="8" name="Title 1 5">
              <a:extLst>
                <a:ext uri="{FF2B5EF4-FFF2-40B4-BE49-F238E27FC236}">
                  <a16:creationId xmlns:a16="http://schemas.microsoft.com/office/drawing/2014/main" id="{98BFE23E-E4EA-C513-9B87-30107184F2B0}"/>
                </a:ext>
              </a:extLst>
            </p:cNvPr>
            <p:cNvSpPr txBox="1">
              <a:spLocks/>
            </p:cNvSpPr>
            <p:nvPr/>
          </p:nvSpPr>
          <p:spPr>
            <a:xfrm>
              <a:off x="504502" y="2045494"/>
              <a:ext cx="1649099" cy="572175"/>
            </a:xfrm>
            <a:prstGeom prst="rect">
              <a:avLst/>
            </a:prstGeom>
          </p:spPr>
          <p:txBody>
            <a:bodyPr vert="horz" lIns="91440" tIns="45720" rIns="91440" bIns="45720" rtlCol="0" anchor="ctr">
              <a:no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pPr>
                <a:spcAft>
                  <a:spcPts val="600"/>
                </a:spcAft>
              </a:pPr>
              <a:r>
                <a:rPr lang="en-GB" sz="2400" dirty="0" err="1">
                  <a:solidFill>
                    <a:schemeClr val="bg1"/>
                  </a:solidFill>
                  <a:latin typeface="Copperplate" panose="02000504000000020004" pitchFamily="2" charset="77"/>
                </a:rPr>
                <a:t>LTspice</a:t>
              </a:r>
              <a:endParaRPr lang="en-GB" sz="1800" dirty="0">
                <a:solidFill>
                  <a:schemeClr val="bg1"/>
                </a:solidFill>
                <a:latin typeface="Copperplate" panose="02000504000000020004" pitchFamily="2" charset="77"/>
              </a:endParaRPr>
            </a:p>
          </p:txBody>
        </p:sp>
      </p:grpSp>
      <p:grpSp>
        <p:nvGrpSpPr>
          <p:cNvPr id="13" name="Group 12">
            <a:extLst>
              <a:ext uri="{FF2B5EF4-FFF2-40B4-BE49-F238E27FC236}">
                <a16:creationId xmlns:a16="http://schemas.microsoft.com/office/drawing/2014/main" id="{85C75851-6E25-07FF-5571-7716E3D3CF3D}"/>
              </a:ext>
            </a:extLst>
          </p:cNvPr>
          <p:cNvGrpSpPr/>
          <p:nvPr/>
        </p:nvGrpSpPr>
        <p:grpSpPr>
          <a:xfrm>
            <a:off x="3027993" y="5323781"/>
            <a:ext cx="6318894" cy="1198610"/>
            <a:chOff x="3169634" y="5452136"/>
            <a:chExt cx="6318894" cy="1198610"/>
          </a:xfrm>
        </p:grpSpPr>
        <p:pic>
          <p:nvPicPr>
            <p:cNvPr id="18" name="Picture 17">
              <a:extLst>
                <a:ext uri="{FF2B5EF4-FFF2-40B4-BE49-F238E27FC236}">
                  <a16:creationId xmlns:a16="http://schemas.microsoft.com/office/drawing/2014/main" id="{CBC4AC71-4889-1091-B3C4-4AADDA2BE9E0}"/>
                </a:ext>
              </a:extLst>
            </p:cNvPr>
            <p:cNvPicPr>
              <a:picLocks noChangeAspect="1"/>
            </p:cNvPicPr>
            <p:nvPr>
              <p:custDataLst>
                <p:tags r:id="rId1"/>
              </p:custDataLst>
            </p:nvPr>
          </p:nvPicPr>
          <p:blipFill>
            <a:blip r:embed="rId7"/>
            <a:stretch>
              <a:fillRect/>
            </a:stretch>
          </p:blipFill>
          <p:spPr>
            <a:xfrm>
              <a:off x="3652840" y="5908804"/>
              <a:ext cx="5835688" cy="261130"/>
            </a:xfrm>
            <a:prstGeom prst="rect">
              <a:avLst/>
            </a:prstGeom>
          </p:spPr>
        </p:pic>
        <p:sp>
          <p:nvSpPr>
            <p:cNvPr id="19" name="Title 1 2">
              <a:extLst>
                <a:ext uri="{FF2B5EF4-FFF2-40B4-BE49-F238E27FC236}">
                  <a16:creationId xmlns:a16="http://schemas.microsoft.com/office/drawing/2014/main" id="{CC4768F7-94C8-7030-7141-29684C2B39E1}"/>
                </a:ext>
              </a:extLst>
            </p:cNvPr>
            <p:cNvSpPr txBox="1">
              <a:spLocks/>
            </p:cNvSpPr>
            <p:nvPr/>
          </p:nvSpPr>
          <p:spPr>
            <a:xfrm>
              <a:off x="3169634" y="6059008"/>
              <a:ext cx="5767003" cy="591738"/>
            </a:xfrm>
            <a:prstGeom prst="rect">
              <a:avLst/>
            </a:prstGeom>
          </p:spPr>
          <p:txBody>
            <a:bodyPr vert="horz" lIns="91440" tIns="45720" rIns="91440" bIns="45720" rtlCol="0" anchor="ctr">
              <a:no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pPr algn="ctr">
                <a:spcAft>
                  <a:spcPts val="600"/>
                </a:spcAft>
              </a:pPr>
              <a:r>
                <a:rPr lang="en-GB" sz="1800" b="0" dirty="0"/>
                <a:t> Linear behaviour when working around the centre</a:t>
              </a:r>
            </a:p>
          </p:txBody>
        </p:sp>
        <p:sp>
          <p:nvSpPr>
            <p:cNvPr id="3" name="Title 1 2">
              <a:extLst>
                <a:ext uri="{FF2B5EF4-FFF2-40B4-BE49-F238E27FC236}">
                  <a16:creationId xmlns:a16="http://schemas.microsoft.com/office/drawing/2014/main" id="{C3BBA3A7-9527-8221-0DF4-B0871E8C4C50}"/>
                </a:ext>
              </a:extLst>
            </p:cNvPr>
            <p:cNvSpPr txBox="1">
              <a:spLocks/>
            </p:cNvSpPr>
            <p:nvPr/>
          </p:nvSpPr>
          <p:spPr>
            <a:xfrm>
              <a:off x="3448412" y="5452136"/>
              <a:ext cx="3544059" cy="591738"/>
            </a:xfrm>
            <a:prstGeom prst="rect">
              <a:avLst/>
            </a:prstGeom>
          </p:spPr>
          <p:txBody>
            <a:bodyPr vert="horz" lIns="91440" tIns="45720" rIns="91440" bIns="45720" rtlCol="0" anchor="ctr">
              <a:no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pPr>
                <a:spcAft>
                  <a:spcPts val="600"/>
                </a:spcAft>
              </a:pPr>
              <a:r>
                <a:rPr lang="en-GB" sz="1600" b="0" dirty="0"/>
                <a:t>Cubit fit for C1 = 12pF, C2 = 60pF</a:t>
              </a:r>
            </a:p>
          </p:txBody>
        </p:sp>
      </p:grpSp>
      <p:sp>
        <p:nvSpPr>
          <p:cNvPr id="9" name="Title 1 2">
            <a:extLst>
              <a:ext uri="{FF2B5EF4-FFF2-40B4-BE49-F238E27FC236}">
                <a16:creationId xmlns:a16="http://schemas.microsoft.com/office/drawing/2014/main" id="{B916514B-4792-F52F-C454-AEE52DBDCEBB}"/>
              </a:ext>
            </a:extLst>
          </p:cNvPr>
          <p:cNvSpPr txBox="1">
            <a:spLocks/>
          </p:cNvSpPr>
          <p:nvPr/>
        </p:nvSpPr>
        <p:spPr>
          <a:xfrm>
            <a:off x="8565327" y="2614302"/>
            <a:ext cx="3414938" cy="1528046"/>
          </a:xfrm>
          <a:prstGeom prst="rect">
            <a:avLst/>
          </a:prstGeom>
        </p:spPr>
        <p:txBody>
          <a:bodyPr vert="horz" lIns="91440" tIns="45720" rIns="91440" bIns="45720" rtlCol="0" anchor="ctr">
            <a:no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pPr>
              <a:spcAft>
                <a:spcPts val="600"/>
              </a:spcAft>
            </a:pPr>
            <a:r>
              <a:rPr lang="en-GB" sz="1800" b="0" dirty="0"/>
              <a:t>Gain increases in simulation</a:t>
            </a:r>
          </a:p>
          <a:p>
            <a:pPr marL="400050" indent="-285750">
              <a:spcAft>
                <a:spcPts val="600"/>
              </a:spcAft>
              <a:buFont typeface="Arial" panose="020B0604020202020204" pitchFamily="34" charset="0"/>
              <a:buChar char="•"/>
            </a:pPr>
            <a:r>
              <a:rPr lang="en-GB" sz="1800" b="0" dirty="0"/>
              <a:t>Losing signal from components’ noise</a:t>
            </a:r>
          </a:p>
          <a:p>
            <a:pPr>
              <a:spcAft>
                <a:spcPts val="600"/>
              </a:spcAft>
            </a:pPr>
            <a:r>
              <a:rPr lang="en-GB" sz="1800" b="0" dirty="0"/>
              <a:t>Can use cubit fit for the curve</a:t>
            </a:r>
          </a:p>
        </p:txBody>
      </p:sp>
      <p:pic>
        <p:nvPicPr>
          <p:cNvPr id="12" name="Picture 11">
            <a:extLst>
              <a:ext uri="{FF2B5EF4-FFF2-40B4-BE49-F238E27FC236}">
                <a16:creationId xmlns:a16="http://schemas.microsoft.com/office/drawing/2014/main" id="{FE55A18C-6A73-9CD2-9848-5A6AADF53588}"/>
              </a:ext>
            </a:extLst>
          </p:cNvPr>
          <p:cNvPicPr>
            <a:picLocks noChangeAspect="1"/>
          </p:cNvPicPr>
          <p:nvPr/>
        </p:nvPicPr>
        <p:blipFill>
          <a:blip r:embed="rId8"/>
          <a:stretch>
            <a:fillRect/>
          </a:stretch>
        </p:blipFill>
        <p:spPr>
          <a:xfrm>
            <a:off x="-60960" y="3444240"/>
            <a:ext cx="3068171" cy="2278700"/>
          </a:xfrm>
          <a:prstGeom prst="rect">
            <a:avLst/>
          </a:prstGeom>
        </p:spPr>
      </p:pic>
    </p:spTree>
    <p:extLst>
      <p:ext uri="{BB962C8B-B14F-4D97-AF65-F5344CB8AC3E}">
        <p14:creationId xmlns:p14="http://schemas.microsoft.com/office/powerpoint/2010/main" val="2510443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54C1-20BA-309D-1437-C73F568035EC}"/>
              </a:ext>
            </a:extLst>
          </p:cNvPr>
          <p:cNvSpPr>
            <a:spLocks noGrp="1"/>
          </p:cNvSpPr>
          <p:nvPr>
            <p:ph type="title"/>
          </p:nvPr>
        </p:nvSpPr>
        <p:spPr/>
        <p:txBody>
          <a:bodyPr/>
          <a:lstStyle/>
          <a:p>
            <a:r>
              <a:rPr lang="en-GB" dirty="0"/>
              <a:t>Analytical, Simulation and Measurement</a:t>
            </a:r>
          </a:p>
        </p:txBody>
      </p:sp>
      <p:sp>
        <p:nvSpPr>
          <p:cNvPr id="4" name="Date Placeholder 3">
            <a:extLst>
              <a:ext uri="{FF2B5EF4-FFF2-40B4-BE49-F238E27FC236}">
                <a16:creationId xmlns:a16="http://schemas.microsoft.com/office/drawing/2014/main" id="{81D9D6F8-5600-9D6F-4425-422E50073396}"/>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187241BA-A7EC-145A-F43C-4C87F4247893}"/>
              </a:ext>
            </a:extLst>
          </p:cNvPr>
          <p:cNvSpPr>
            <a:spLocks noGrp="1"/>
          </p:cNvSpPr>
          <p:nvPr>
            <p:ph type="sldNum" sz="quarter" idx="12"/>
          </p:nvPr>
        </p:nvSpPr>
        <p:spPr/>
        <p:txBody>
          <a:bodyPr/>
          <a:lstStyle/>
          <a:p>
            <a:fld id="{86D12830-9A95-C347-AB67-7FF77AC87CE5}" type="slidenum">
              <a:rPr lang="en-GB" smtClean="0"/>
              <a:pPr/>
              <a:t>17</a:t>
            </a:fld>
            <a:endParaRPr lang="en-GB" dirty="0"/>
          </a:p>
        </p:txBody>
      </p:sp>
      <p:sp>
        <p:nvSpPr>
          <p:cNvPr id="6" name="TextBox 5">
            <a:extLst>
              <a:ext uri="{FF2B5EF4-FFF2-40B4-BE49-F238E27FC236}">
                <a16:creationId xmlns:a16="http://schemas.microsoft.com/office/drawing/2014/main" id="{FB9CC601-519D-851B-A734-75FA7A60F239}"/>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Displacement Sensors for Test Mass </a:t>
            </a:r>
            <a:endParaRPr lang="en-GB" sz="2000" dirty="0">
              <a:solidFill>
                <a:schemeClr val="bg1"/>
              </a:solidFill>
            </a:endParaRPr>
          </a:p>
        </p:txBody>
      </p:sp>
      <p:sp>
        <p:nvSpPr>
          <p:cNvPr id="12" name="Title 1 3 2 2 1">
            <a:extLst>
              <a:ext uri="{FF2B5EF4-FFF2-40B4-BE49-F238E27FC236}">
                <a16:creationId xmlns:a16="http://schemas.microsoft.com/office/drawing/2014/main" id="{ECCC0BA3-2D3B-7028-CD99-0A6C6FC1F0F6}"/>
              </a:ext>
            </a:extLst>
          </p:cNvPr>
          <p:cNvSpPr txBox="1">
            <a:spLocks/>
          </p:cNvSpPr>
          <p:nvPr/>
        </p:nvSpPr>
        <p:spPr>
          <a:xfrm>
            <a:off x="9292125" y="2593372"/>
            <a:ext cx="2743200" cy="2029428"/>
          </a:xfrm>
          <a:prstGeom prst="rect">
            <a:avLst/>
          </a:prstGeom>
        </p:spPr>
        <p:txBody>
          <a:bodyPr vert="horz" lIns="91440" tIns="45720" rIns="91440" bIns="45720" rtlCol="0" anchor="ctr">
            <a:no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pPr>
              <a:spcAft>
                <a:spcPts val="600"/>
              </a:spcAft>
            </a:pPr>
            <a:r>
              <a:rPr lang="en-GB" sz="1600" b="0" dirty="0"/>
              <a:t>Measurement aligned well with the analytical model and simulation</a:t>
            </a:r>
          </a:p>
          <a:p>
            <a:pPr>
              <a:spcAft>
                <a:spcPts val="600"/>
              </a:spcAft>
            </a:pPr>
            <a:r>
              <a:rPr lang="en-GB" sz="2800" baseline="-25000" dirty="0"/>
              <a:t>CPS is working well</a:t>
            </a:r>
          </a:p>
        </p:txBody>
      </p:sp>
      <p:pic>
        <p:nvPicPr>
          <p:cNvPr id="13" name="Picture 12">
            <a:extLst>
              <a:ext uri="{FF2B5EF4-FFF2-40B4-BE49-F238E27FC236}">
                <a16:creationId xmlns:a16="http://schemas.microsoft.com/office/drawing/2014/main" id="{12496634-E645-ECAB-B7DB-1EE0E708EEFC}"/>
              </a:ext>
            </a:extLst>
          </p:cNvPr>
          <p:cNvPicPr>
            <a:picLocks noChangeAspect="1"/>
          </p:cNvPicPr>
          <p:nvPr>
            <p:custDataLst>
              <p:tags r:id="rId1"/>
            </p:custDataLst>
          </p:nvPr>
        </p:nvPicPr>
        <p:blipFill>
          <a:blip r:embed="rId3"/>
          <a:stretch>
            <a:fillRect/>
          </a:stretch>
        </p:blipFill>
        <p:spPr>
          <a:xfrm>
            <a:off x="9495693" y="2845581"/>
            <a:ext cx="871415" cy="168221"/>
          </a:xfrm>
          <a:prstGeom prst="rect">
            <a:avLst/>
          </a:prstGeom>
        </p:spPr>
      </p:pic>
      <p:pic>
        <p:nvPicPr>
          <p:cNvPr id="15" name="Picture 14" descr="A graph of a graph&#10;&#10;Description automatically generated">
            <a:extLst>
              <a:ext uri="{FF2B5EF4-FFF2-40B4-BE49-F238E27FC236}">
                <a16:creationId xmlns:a16="http://schemas.microsoft.com/office/drawing/2014/main" id="{359E24F8-CB78-DEB0-B59E-F26D9F2C24BC}"/>
              </a:ext>
            </a:extLst>
          </p:cNvPr>
          <p:cNvPicPr>
            <a:picLocks noChangeAspect="1"/>
          </p:cNvPicPr>
          <p:nvPr/>
        </p:nvPicPr>
        <p:blipFill>
          <a:blip r:embed="rId4"/>
          <a:stretch>
            <a:fillRect/>
          </a:stretch>
        </p:blipFill>
        <p:spPr>
          <a:xfrm>
            <a:off x="2209800" y="1333587"/>
            <a:ext cx="6605588" cy="4949231"/>
          </a:xfrm>
          <a:prstGeom prst="rect">
            <a:avLst/>
          </a:prstGeom>
        </p:spPr>
      </p:pic>
    </p:spTree>
    <p:extLst>
      <p:ext uri="{BB962C8B-B14F-4D97-AF65-F5344CB8AC3E}">
        <p14:creationId xmlns:p14="http://schemas.microsoft.com/office/powerpoint/2010/main" val="806775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2695-95D9-45A8-96FF-868E96668A58}"/>
              </a:ext>
            </a:extLst>
          </p:cNvPr>
          <p:cNvSpPr>
            <a:spLocks noGrp="1"/>
          </p:cNvSpPr>
          <p:nvPr>
            <p:ph type="title"/>
          </p:nvPr>
        </p:nvSpPr>
        <p:spPr/>
        <p:txBody>
          <a:bodyPr>
            <a:normAutofit/>
          </a:bodyPr>
          <a:lstStyle/>
          <a:p>
            <a:r>
              <a:rPr lang="en-GB" sz="3600" dirty="0"/>
              <a:t>Noise Optimization and Board </a:t>
            </a:r>
            <a:r>
              <a:rPr lang="en-GB" dirty="0"/>
              <a:t>Upgrade</a:t>
            </a:r>
            <a:endParaRPr lang="en-GB" sz="3600" dirty="0"/>
          </a:p>
        </p:txBody>
      </p:sp>
      <p:sp>
        <p:nvSpPr>
          <p:cNvPr id="4" name="Date Placeholder 3">
            <a:extLst>
              <a:ext uri="{FF2B5EF4-FFF2-40B4-BE49-F238E27FC236}">
                <a16:creationId xmlns:a16="http://schemas.microsoft.com/office/drawing/2014/main" id="{F1FE2459-23C6-3F40-BBAB-4B2063D82506}"/>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996075AF-8ED0-F534-47EC-1602BF307804}"/>
              </a:ext>
            </a:extLst>
          </p:cNvPr>
          <p:cNvSpPr>
            <a:spLocks noGrp="1"/>
          </p:cNvSpPr>
          <p:nvPr>
            <p:ph type="sldNum" sz="quarter" idx="12"/>
          </p:nvPr>
        </p:nvSpPr>
        <p:spPr/>
        <p:txBody>
          <a:bodyPr/>
          <a:lstStyle/>
          <a:p>
            <a:fld id="{86D12830-9A95-C347-AB67-7FF77AC87CE5}" type="slidenum">
              <a:rPr lang="en-GB" smtClean="0"/>
              <a:pPr/>
              <a:t>18</a:t>
            </a:fld>
            <a:endParaRPr lang="en-GB" dirty="0"/>
          </a:p>
        </p:txBody>
      </p:sp>
      <p:sp>
        <p:nvSpPr>
          <p:cNvPr id="6" name="TextBox 5">
            <a:extLst>
              <a:ext uri="{FF2B5EF4-FFF2-40B4-BE49-F238E27FC236}">
                <a16:creationId xmlns:a16="http://schemas.microsoft.com/office/drawing/2014/main" id="{1DE34072-BEBF-A22A-3FBC-69AA6EBE3F73}"/>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Displacement Sensors for Test Mass </a:t>
            </a:r>
            <a:endParaRPr lang="en-GB" sz="2000" dirty="0">
              <a:solidFill>
                <a:schemeClr val="bg1"/>
              </a:solidFill>
            </a:endParaRPr>
          </a:p>
        </p:txBody>
      </p:sp>
      <p:grpSp>
        <p:nvGrpSpPr>
          <p:cNvPr id="8" name="Group 7">
            <a:extLst>
              <a:ext uri="{FF2B5EF4-FFF2-40B4-BE49-F238E27FC236}">
                <a16:creationId xmlns:a16="http://schemas.microsoft.com/office/drawing/2014/main" id="{2BA1EED6-FC5C-2E6D-B370-5A391730079D}"/>
              </a:ext>
            </a:extLst>
          </p:cNvPr>
          <p:cNvGrpSpPr/>
          <p:nvPr/>
        </p:nvGrpSpPr>
        <p:grpSpPr>
          <a:xfrm>
            <a:off x="1501209" y="1323630"/>
            <a:ext cx="9093215" cy="2528530"/>
            <a:chOff x="507542" y="938133"/>
            <a:chExt cx="11310679" cy="3308751"/>
          </a:xfrm>
        </p:grpSpPr>
        <p:sp>
          <p:nvSpPr>
            <p:cNvPr id="9" name="Pentagon 8">
              <a:extLst>
                <a:ext uri="{FF2B5EF4-FFF2-40B4-BE49-F238E27FC236}">
                  <a16:creationId xmlns:a16="http://schemas.microsoft.com/office/drawing/2014/main" id="{3AAFD69B-F7FB-7394-91E0-8704706F1AEB}"/>
                </a:ext>
              </a:extLst>
            </p:cNvPr>
            <p:cNvSpPr/>
            <p:nvPr/>
          </p:nvSpPr>
          <p:spPr>
            <a:xfrm>
              <a:off x="2110688" y="2131595"/>
              <a:ext cx="1724343" cy="496388"/>
            </a:xfrm>
            <a:prstGeom prst="homePlate">
              <a:avLst/>
            </a:prstGeom>
            <a:solidFill>
              <a:schemeClr val="bg2">
                <a:lumMod val="90000"/>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Times New Roman" panose="02020603050405020304" pitchFamily="18" charset="0"/>
                  <a:cs typeface="Times New Roman" panose="02020603050405020304" pitchFamily="18" charset="0"/>
                </a:rPr>
                <a:t>10m + old board</a:t>
              </a:r>
            </a:p>
          </p:txBody>
        </p:sp>
        <p:sp>
          <p:nvSpPr>
            <p:cNvPr id="10" name="Chevron 9">
              <a:extLst>
                <a:ext uri="{FF2B5EF4-FFF2-40B4-BE49-F238E27FC236}">
                  <a16:creationId xmlns:a16="http://schemas.microsoft.com/office/drawing/2014/main" id="{C8B033E8-09AF-0FCD-46B3-28EA3983CB8B}"/>
                </a:ext>
              </a:extLst>
            </p:cNvPr>
            <p:cNvSpPr/>
            <p:nvPr/>
          </p:nvSpPr>
          <p:spPr>
            <a:xfrm>
              <a:off x="3650303" y="2131595"/>
              <a:ext cx="2319642" cy="496388"/>
            </a:xfrm>
            <a:prstGeom prst="chevron">
              <a:avLst/>
            </a:prstGeom>
            <a:solidFill>
              <a:schemeClr val="accent1">
                <a:lumMod val="40000"/>
                <a:lumOff val="60000"/>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Times New Roman" panose="02020603050405020304" pitchFamily="18" charset="0"/>
                  <a:cs typeface="Times New Roman" panose="02020603050405020304" pitchFamily="18" charset="0"/>
                </a:rPr>
                <a:t>10m + old board + braid</a:t>
              </a:r>
            </a:p>
          </p:txBody>
        </p:sp>
        <p:sp>
          <p:nvSpPr>
            <p:cNvPr id="11" name="Chevron 10">
              <a:extLst>
                <a:ext uri="{FF2B5EF4-FFF2-40B4-BE49-F238E27FC236}">
                  <a16:creationId xmlns:a16="http://schemas.microsoft.com/office/drawing/2014/main" id="{6CB14B67-F233-1400-82DC-E07A9CE669BA}"/>
                </a:ext>
              </a:extLst>
            </p:cNvPr>
            <p:cNvSpPr/>
            <p:nvPr/>
          </p:nvSpPr>
          <p:spPr>
            <a:xfrm>
              <a:off x="5796292" y="2131595"/>
              <a:ext cx="2028694" cy="496388"/>
            </a:xfrm>
            <a:prstGeom prst="chevron">
              <a:avLst/>
            </a:prstGeom>
            <a:solidFill>
              <a:schemeClr val="accent2">
                <a:lumMod val="40000"/>
                <a:lumOff val="60000"/>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Times New Roman" panose="02020603050405020304" pitchFamily="18" charset="0"/>
                  <a:cs typeface="Times New Roman" panose="02020603050405020304" pitchFamily="18" charset="0"/>
                </a:rPr>
                <a:t>5m + old board</a:t>
              </a:r>
            </a:p>
          </p:txBody>
        </p:sp>
        <p:sp>
          <p:nvSpPr>
            <p:cNvPr id="12" name="Chevron 11">
              <a:extLst>
                <a:ext uri="{FF2B5EF4-FFF2-40B4-BE49-F238E27FC236}">
                  <a16:creationId xmlns:a16="http://schemas.microsoft.com/office/drawing/2014/main" id="{D87DD3DA-E053-E5A4-E2BE-D295D9F4E73E}"/>
                </a:ext>
              </a:extLst>
            </p:cNvPr>
            <p:cNvSpPr/>
            <p:nvPr/>
          </p:nvSpPr>
          <p:spPr>
            <a:xfrm>
              <a:off x="9789527" y="2131595"/>
              <a:ext cx="2028694" cy="496388"/>
            </a:xfrm>
            <a:prstGeom prst="chevron">
              <a:avLst/>
            </a:prstGeom>
            <a:solidFill>
              <a:schemeClr val="accent2">
                <a:lumMod val="40000"/>
                <a:lumOff val="60000"/>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Times New Roman" panose="02020603050405020304" pitchFamily="18" charset="0"/>
                  <a:cs typeface="Times New Roman" panose="02020603050405020304" pitchFamily="18" charset="0"/>
                </a:rPr>
                <a:t>5m + new board</a:t>
              </a:r>
            </a:p>
          </p:txBody>
        </p:sp>
        <p:sp>
          <p:nvSpPr>
            <p:cNvPr id="13" name="Chevron 12">
              <a:extLst>
                <a:ext uri="{FF2B5EF4-FFF2-40B4-BE49-F238E27FC236}">
                  <a16:creationId xmlns:a16="http://schemas.microsoft.com/office/drawing/2014/main" id="{4AA2622D-F8AA-B182-6F99-E375ED3C14DD}"/>
                </a:ext>
              </a:extLst>
            </p:cNvPr>
            <p:cNvSpPr/>
            <p:nvPr/>
          </p:nvSpPr>
          <p:spPr>
            <a:xfrm>
              <a:off x="7657035" y="2131595"/>
              <a:ext cx="2309464" cy="496388"/>
            </a:xfrm>
            <a:prstGeom prst="chevron">
              <a:avLst/>
            </a:prstGeom>
            <a:solidFill>
              <a:schemeClr val="accent1">
                <a:lumMod val="40000"/>
                <a:lumOff val="60000"/>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Times New Roman" panose="02020603050405020304" pitchFamily="18" charset="0"/>
                  <a:cs typeface="Times New Roman" panose="02020603050405020304" pitchFamily="18" charset="0"/>
                </a:rPr>
                <a:t>10m + new board + braid</a:t>
              </a:r>
            </a:p>
          </p:txBody>
        </p:sp>
        <p:sp>
          <p:nvSpPr>
            <p:cNvPr id="14" name="TextBox 13">
              <a:extLst>
                <a:ext uri="{FF2B5EF4-FFF2-40B4-BE49-F238E27FC236}">
                  <a16:creationId xmlns:a16="http://schemas.microsoft.com/office/drawing/2014/main" id="{7F11B942-5E69-8B48-0D69-B058F0640DC0}"/>
                </a:ext>
              </a:extLst>
            </p:cNvPr>
            <p:cNvSpPr txBox="1"/>
            <p:nvPr/>
          </p:nvSpPr>
          <p:spPr>
            <a:xfrm>
              <a:off x="507543" y="2171655"/>
              <a:ext cx="1659391" cy="389891"/>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Measurements</a:t>
              </a:r>
              <a:endParaRPr lang="en-GB"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1C1FD662-E30B-C10A-C861-CE08BB6F8605}"/>
                </a:ext>
              </a:extLst>
            </p:cNvPr>
            <p:cNvSpPr txBox="1"/>
            <p:nvPr/>
          </p:nvSpPr>
          <p:spPr>
            <a:xfrm>
              <a:off x="2125462" y="2762421"/>
              <a:ext cx="1555584" cy="389891"/>
            </a:xfrm>
            <a:prstGeom prst="rect">
              <a:avLst/>
            </a:prstGeom>
            <a:noFill/>
          </p:spPr>
          <p:txBody>
            <a:bodyPr wrap="none" rtlCol="0">
              <a:spAutoFit/>
            </a:bodyPr>
            <a:lstStyle/>
            <a:p>
              <a:r>
                <a:rPr lang="en-GB" sz="1400" dirty="0">
                  <a:latin typeface="Times New Roman" panose="02020603050405020304" pitchFamily="18" charset="0"/>
                  <a:cs typeface="Times New Roman" panose="02020603050405020304" pitchFamily="18" charset="0"/>
                </a:rPr>
                <a:t>21</a:t>
              </a:r>
              <a:r>
                <a:rPr lang="en-GB" sz="1400" baseline="30000" dirty="0">
                  <a:latin typeface="Times New Roman" panose="02020603050405020304" pitchFamily="18" charset="0"/>
                  <a:cs typeface="Times New Roman" panose="02020603050405020304" pitchFamily="18" charset="0"/>
                </a:rPr>
                <a:t>st</a:t>
              </a:r>
              <a:r>
                <a:rPr lang="en-GB" sz="1400" dirty="0">
                  <a:latin typeface="Times New Roman" panose="02020603050405020304" pitchFamily="18" charset="0"/>
                  <a:cs typeface="Times New Roman" panose="02020603050405020304" pitchFamily="18" charset="0"/>
                </a:rPr>
                <a:t> Mar. 2025</a:t>
              </a:r>
            </a:p>
          </p:txBody>
        </p:sp>
        <p:sp>
          <p:nvSpPr>
            <p:cNvPr id="16" name="TextBox 15">
              <a:extLst>
                <a:ext uri="{FF2B5EF4-FFF2-40B4-BE49-F238E27FC236}">
                  <a16:creationId xmlns:a16="http://schemas.microsoft.com/office/drawing/2014/main" id="{B314F707-DCF8-0668-F0D2-F1374D23B908}"/>
                </a:ext>
              </a:extLst>
            </p:cNvPr>
            <p:cNvSpPr txBox="1"/>
            <p:nvPr/>
          </p:nvSpPr>
          <p:spPr>
            <a:xfrm>
              <a:off x="4047703" y="2762421"/>
              <a:ext cx="1532921" cy="389891"/>
            </a:xfrm>
            <a:prstGeom prst="rect">
              <a:avLst/>
            </a:prstGeom>
            <a:noFill/>
          </p:spPr>
          <p:txBody>
            <a:bodyPr wrap="none" rtlCol="0">
              <a:spAutoFit/>
            </a:bodyPr>
            <a:lstStyle/>
            <a:p>
              <a:r>
                <a:rPr lang="en-GB" sz="1400" dirty="0">
                  <a:latin typeface="Times New Roman" panose="02020603050405020304" pitchFamily="18" charset="0"/>
                  <a:cs typeface="Times New Roman" panose="02020603050405020304" pitchFamily="18" charset="0"/>
                </a:rPr>
                <a:t>10</a:t>
              </a:r>
              <a:r>
                <a:rPr lang="en-GB" sz="1400" baseline="30000" dirty="0">
                  <a:latin typeface="Times New Roman" panose="02020603050405020304" pitchFamily="18" charset="0"/>
                  <a:cs typeface="Times New Roman" panose="02020603050405020304" pitchFamily="18" charset="0"/>
                </a:rPr>
                <a:t>th</a:t>
              </a:r>
              <a:r>
                <a:rPr lang="en-GB" sz="1400" dirty="0">
                  <a:latin typeface="Times New Roman" panose="02020603050405020304" pitchFamily="18" charset="0"/>
                  <a:cs typeface="Times New Roman" panose="02020603050405020304" pitchFamily="18" charset="0"/>
                </a:rPr>
                <a:t> Apr. 2025</a:t>
              </a:r>
            </a:p>
          </p:txBody>
        </p:sp>
        <p:sp>
          <p:nvSpPr>
            <p:cNvPr id="17" name="TextBox 16">
              <a:extLst>
                <a:ext uri="{FF2B5EF4-FFF2-40B4-BE49-F238E27FC236}">
                  <a16:creationId xmlns:a16="http://schemas.microsoft.com/office/drawing/2014/main" id="{0B183AC6-4B73-801D-D8FA-974C8E4F7F46}"/>
                </a:ext>
              </a:extLst>
            </p:cNvPr>
            <p:cNvSpPr txBox="1"/>
            <p:nvPr/>
          </p:nvSpPr>
          <p:spPr>
            <a:xfrm>
              <a:off x="6058670" y="2762421"/>
              <a:ext cx="1460466" cy="389891"/>
            </a:xfrm>
            <a:prstGeom prst="rect">
              <a:avLst/>
            </a:prstGeom>
            <a:noFill/>
          </p:spPr>
          <p:txBody>
            <a:bodyPr wrap="none" rtlCol="0">
              <a:spAutoFit/>
            </a:bodyPr>
            <a:lstStyle/>
            <a:p>
              <a:r>
                <a:rPr lang="en-GB" sz="1400" dirty="0">
                  <a:latin typeface="Times New Roman" panose="02020603050405020304" pitchFamily="18" charset="0"/>
                  <a:cs typeface="Times New Roman" panose="02020603050405020304" pitchFamily="18" charset="0"/>
                </a:rPr>
                <a:t>3</a:t>
              </a:r>
              <a:r>
                <a:rPr lang="en-GB" sz="1400" baseline="30000" dirty="0">
                  <a:latin typeface="Times New Roman" panose="02020603050405020304" pitchFamily="18" charset="0"/>
                  <a:cs typeface="Times New Roman" panose="02020603050405020304" pitchFamily="18" charset="0"/>
                </a:rPr>
                <a:t>rd</a:t>
              </a:r>
              <a:r>
                <a:rPr lang="en-GB" sz="1400" dirty="0">
                  <a:latin typeface="Times New Roman" panose="02020603050405020304" pitchFamily="18" charset="0"/>
                  <a:cs typeface="Times New Roman" panose="02020603050405020304" pitchFamily="18" charset="0"/>
                </a:rPr>
                <a:t> May 2025</a:t>
              </a:r>
            </a:p>
          </p:txBody>
        </p:sp>
        <p:sp>
          <p:nvSpPr>
            <p:cNvPr id="18" name="TextBox 17">
              <a:extLst>
                <a:ext uri="{FF2B5EF4-FFF2-40B4-BE49-F238E27FC236}">
                  <a16:creationId xmlns:a16="http://schemas.microsoft.com/office/drawing/2014/main" id="{FCB271BE-EDCB-A9F3-791C-F27BD858D970}"/>
                </a:ext>
              </a:extLst>
            </p:cNvPr>
            <p:cNvSpPr txBox="1"/>
            <p:nvPr/>
          </p:nvSpPr>
          <p:spPr>
            <a:xfrm>
              <a:off x="10035876" y="2762421"/>
              <a:ext cx="1566061" cy="389891"/>
            </a:xfrm>
            <a:prstGeom prst="rect">
              <a:avLst/>
            </a:prstGeom>
            <a:noFill/>
          </p:spPr>
          <p:txBody>
            <a:bodyPr wrap="none" rtlCol="0">
              <a:spAutoFit/>
            </a:bodyPr>
            <a:lstStyle/>
            <a:p>
              <a:r>
                <a:rPr lang="en-GB" sz="1400" dirty="0">
                  <a:latin typeface="Times New Roman" panose="02020603050405020304" pitchFamily="18" charset="0"/>
                  <a:cs typeface="Times New Roman" panose="02020603050405020304" pitchFamily="18" charset="0"/>
                </a:rPr>
                <a:t>15</a:t>
              </a:r>
              <a:r>
                <a:rPr lang="en-GB" sz="1400" baseline="30000" dirty="0">
                  <a:latin typeface="Times New Roman" panose="02020603050405020304" pitchFamily="18" charset="0"/>
                  <a:cs typeface="Times New Roman" panose="02020603050405020304" pitchFamily="18" charset="0"/>
                </a:rPr>
                <a:t>th</a:t>
              </a:r>
              <a:r>
                <a:rPr lang="en-GB" sz="1400" dirty="0">
                  <a:latin typeface="Times New Roman" panose="02020603050405020304" pitchFamily="18" charset="0"/>
                  <a:cs typeface="Times New Roman" panose="02020603050405020304" pitchFamily="18" charset="0"/>
                </a:rPr>
                <a:t> May 2025</a:t>
              </a:r>
            </a:p>
          </p:txBody>
        </p:sp>
        <p:sp>
          <p:nvSpPr>
            <p:cNvPr id="19" name="TextBox 18">
              <a:extLst>
                <a:ext uri="{FF2B5EF4-FFF2-40B4-BE49-F238E27FC236}">
                  <a16:creationId xmlns:a16="http://schemas.microsoft.com/office/drawing/2014/main" id="{A2E3E444-4E41-C218-D08D-3D800221806C}"/>
                </a:ext>
              </a:extLst>
            </p:cNvPr>
            <p:cNvSpPr txBox="1"/>
            <p:nvPr/>
          </p:nvSpPr>
          <p:spPr>
            <a:xfrm>
              <a:off x="8043769" y="2762421"/>
              <a:ext cx="1566061" cy="389891"/>
            </a:xfrm>
            <a:prstGeom prst="rect">
              <a:avLst/>
            </a:prstGeom>
            <a:noFill/>
          </p:spPr>
          <p:txBody>
            <a:bodyPr wrap="none" rtlCol="0">
              <a:spAutoFit/>
            </a:bodyPr>
            <a:lstStyle/>
            <a:p>
              <a:r>
                <a:rPr lang="en-GB" sz="1400" dirty="0">
                  <a:latin typeface="Times New Roman" panose="02020603050405020304" pitchFamily="18" charset="0"/>
                  <a:cs typeface="Times New Roman" panose="02020603050405020304" pitchFamily="18" charset="0"/>
                </a:rPr>
                <a:t>14</a:t>
              </a:r>
              <a:r>
                <a:rPr lang="en-GB" sz="1400" baseline="30000" dirty="0">
                  <a:latin typeface="Times New Roman" panose="02020603050405020304" pitchFamily="18" charset="0"/>
                  <a:cs typeface="Times New Roman" panose="02020603050405020304" pitchFamily="18" charset="0"/>
                </a:rPr>
                <a:t>th</a:t>
              </a:r>
              <a:r>
                <a:rPr lang="en-GB" sz="1400" dirty="0">
                  <a:latin typeface="Times New Roman" panose="02020603050405020304" pitchFamily="18" charset="0"/>
                  <a:cs typeface="Times New Roman" panose="02020603050405020304" pitchFamily="18" charset="0"/>
                </a:rPr>
                <a:t> May 2025</a:t>
              </a:r>
            </a:p>
          </p:txBody>
        </p:sp>
        <p:sp>
          <p:nvSpPr>
            <p:cNvPr id="20" name="TextBox 19">
              <a:extLst>
                <a:ext uri="{FF2B5EF4-FFF2-40B4-BE49-F238E27FC236}">
                  <a16:creationId xmlns:a16="http://schemas.microsoft.com/office/drawing/2014/main" id="{25D96B9C-BE60-C984-E2E3-A686F5FB83A6}"/>
                </a:ext>
              </a:extLst>
            </p:cNvPr>
            <p:cNvSpPr txBox="1"/>
            <p:nvPr/>
          </p:nvSpPr>
          <p:spPr>
            <a:xfrm>
              <a:off x="507543" y="2762421"/>
              <a:ext cx="1474600" cy="389891"/>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Time stamps</a:t>
              </a:r>
            </a:p>
          </p:txBody>
        </p:sp>
        <p:sp>
          <p:nvSpPr>
            <p:cNvPr id="21" name="TextBox 20">
              <a:extLst>
                <a:ext uri="{FF2B5EF4-FFF2-40B4-BE49-F238E27FC236}">
                  <a16:creationId xmlns:a16="http://schemas.microsoft.com/office/drawing/2014/main" id="{C2CB1D39-7483-629A-278E-BC1AB0D9E0D6}"/>
                </a:ext>
              </a:extLst>
            </p:cNvPr>
            <p:cNvSpPr txBox="1"/>
            <p:nvPr/>
          </p:nvSpPr>
          <p:spPr>
            <a:xfrm>
              <a:off x="507542" y="3305890"/>
              <a:ext cx="1275674" cy="389891"/>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File names</a:t>
              </a:r>
            </a:p>
          </p:txBody>
        </p:sp>
        <p:sp>
          <p:nvSpPr>
            <p:cNvPr id="22" name="TextBox 21">
              <a:extLst>
                <a:ext uri="{FF2B5EF4-FFF2-40B4-BE49-F238E27FC236}">
                  <a16:creationId xmlns:a16="http://schemas.microsoft.com/office/drawing/2014/main" id="{EC6580BF-22B2-92E1-7E9D-21D5E831CFBB}"/>
                </a:ext>
              </a:extLst>
            </p:cNvPr>
            <p:cNvSpPr txBox="1"/>
            <p:nvPr/>
          </p:nvSpPr>
          <p:spPr>
            <a:xfrm>
              <a:off x="1928898" y="3352052"/>
              <a:ext cx="1988442" cy="331407"/>
            </a:xfrm>
            <a:prstGeom prst="rect">
              <a:avLst/>
            </a:prstGeom>
            <a:noFill/>
          </p:spPr>
          <p:txBody>
            <a:bodyPr wrap="none" rtlCol="0">
              <a:spAutoFit/>
            </a:bodyPr>
            <a:lstStyle/>
            <a:p>
              <a:r>
                <a:rPr lang="en-GB" sz="1100" dirty="0">
                  <a:latin typeface="Consolas" panose="020B0609020204030204" pitchFamily="49" charset="0"/>
                  <a:cs typeface="Consolas" panose="020B0609020204030204" pitchFamily="49" charset="0"/>
                </a:rPr>
                <a:t>CPS_10_n_B_old.npz</a:t>
              </a:r>
            </a:p>
          </p:txBody>
        </p:sp>
        <p:sp>
          <p:nvSpPr>
            <p:cNvPr id="23" name="TextBox 22">
              <a:extLst>
                <a:ext uri="{FF2B5EF4-FFF2-40B4-BE49-F238E27FC236}">
                  <a16:creationId xmlns:a16="http://schemas.microsoft.com/office/drawing/2014/main" id="{927A0A6F-AA33-B251-7FE9-644B00E69662}"/>
                </a:ext>
              </a:extLst>
            </p:cNvPr>
            <p:cNvSpPr txBox="1"/>
            <p:nvPr/>
          </p:nvSpPr>
          <p:spPr>
            <a:xfrm>
              <a:off x="3794109" y="3352052"/>
              <a:ext cx="2280861" cy="331407"/>
            </a:xfrm>
            <a:prstGeom prst="rect">
              <a:avLst/>
            </a:prstGeom>
            <a:noFill/>
          </p:spPr>
          <p:txBody>
            <a:bodyPr wrap="none" rtlCol="0">
              <a:spAutoFit/>
            </a:bodyPr>
            <a:lstStyle/>
            <a:p>
              <a:r>
                <a:rPr lang="en-GB" sz="1100" dirty="0">
                  <a:latin typeface="Consolas" panose="020B0609020204030204" pitchFamily="49" charset="0"/>
                  <a:cs typeface="Consolas" panose="020B0609020204030204" pitchFamily="49" charset="0"/>
                </a:rPr>
                <a:t>CPS_10_B_old_date.npz</a:t>
              </a:r>
            </a:p>
          </p:txBody>
        </p:sp>
        <p:sp>
          <p:nvSpPr>
            <p:cNvPr id="24" name="TextBox 23">
              <a:extLst>
                <a:ext uri="{FF2B5EF4-FFF2-40B4-BE49-F238E27FC236}">
                  <a16:creationId xmlns:a16="http://schemas.microsoft.com/office/drawing/2014/main" id="{F50DC320-1A40-6B3B-FB32-236AEF489F28}"/>
                </a:ext>
              </a:extLst>
            </p:cNvPr>
            <p:cNvSpPr txBox="1"/>
            <p:nvPr/>
          </p:nvSpPr>
          <p:spPr>
            <a:xfrm>
              <a:off x="5983339" y="3352052"/>
              <a:ext cx="1890970" cy="331407"/>
            </a:xfrm>
            <a:prstGeom prst="rect">
              <a:avLst/>
            </a:prstGeom>
            <a:noFill/>
          </p:spPr>
          <p:txBody>
            <a:bodyPr wrap="none" rtlCol="0">
              <a:spAutoFit/>
            </a:bodyPr>
            <a:lstStyle/>
            <a:p>
              <a:r>
                <a:rPr lang="en-GB" sz="1100" dirty="0">
                  <a:latin typeface="Consolas" panose="020B0609020204030204" pitchFamily="49" charset="0"/>
                  <a:cs typeface="Consolas" panose="020B0609020204030204" pitchFamily="49" charset="0"/>
                </a:rPr>
                <a:t>CPS_5_n_B_old.npz</a:t>
              </a:r>
            </a:p>
          </p:txBody>
        </p:sp>
        <p:sp>
          <p:nvSpPr>
            <p:cNvPr id="25" name="TextBox 24">
              <a:extLst>
                <a:ext uri="{FF2B5EF4-FFF2-40B4-BE49-F238E27FC236}">
                  <a16:creationId xmlns:a16="http://schemas.microsoft.com/office/drawing/2014/main" id="{D3723B5F-F5DD-50B2-5B45-EEC4FC44DD4F}"/>
                </a:ext>
              </a:extLst>
            </p:cNvPr>
            <p:cNvSpPr txBox="1"/>
            <p:nvPr/>
          </p:nvSpPr>
          <p:spPr>
            <a:xfrm>
              <a:off x="7924344" y="3352052"/>
              <a:ext cx="1793497" cy="331407"/>
            </a:xfrm>
            <a:prstGeom prst="rect">
              <a:avLst/>
            </a:prstGeom>
            <a:noFill/>
          </p:spPr>
          <p:txBody>
            <a:bodyPr wrap="none" rtlCol="0">
              <a:spAutoFit/>
            </a:bodyPr>
            <a:lstStyle/>
            <a:p>
              <a:r>
                <a:rPr lang="en-GB" sz="1100" dirty="0">
                  <a:latin typeface="Consolas" panose="020B0609020204030204" pitchFamily="49" charset="0"/>
                  <a:cs typeface="Consolas" panose="020B0609020204030204" pitchFamily="49" charset="0"/>
                </a:rPr>
                <a:t>CPS_10_B_new.npz</a:t>
              </a:r>
            </a:p>
          </p:txBody>
        </p:sp>
        <p:sp>
          <p:nvSpPr>
            <p:cNvPr id="26" name="TextBox 25">
              <a:extLst>
                <a:ext uri="{FF2B5EF4-FFF2-40B4-BE49-F238E27FC236}">
                  <a16:creationId xmlns:a16="http://schemas.microsoft.com/office/drawing/2014/main" id="{E04EF3E4-CD89-A481-44A7-781F70814CF4}"/>
                </a:ext>
              </a:extLst>
            </p:cNvPr>
            <p:cNvSpPr txBox="1"/>
            <p:nvPr/>
          </p:nvSpPr>
          <p:spPr>
            <a:xfrm>
              <a:off x="9866758" y="3348257"/>
              <a:ext cx="1890970" cy="331407"/>
            </a:xfrm>
            <a:prstGeom prst="rect">
              <a:avLst/>
            </a:prstGeom>
            <a:noFill/>
          </p:spPr>
          <p:txBody>
            <a:bodyPr wrap="none" rtlCol="0">
              <a:spAutoFit/>
            </a:bodyPr>
            <a:lstStyle/>
            <a:p>
              <a:r>
                <a:rPr lang="en-GB" sz="1100" dirty="0">
                  <a:latin typeface="Consolas" panose="020B0609020204030204" pitchFamily="49" charset="0"/>
                  <a:cs typeface="Consolas" panose="020B0609020204030204" pitchFamily="49" charset="0"/>
                </a:rPr>
                <a:t>CPS_5_n_B_new.npz</a:t>
              </a:r>
            </a:p>
          </p:txBody>
        </p:sp>
        <p:sp>
          <p:nvSpPr>
            <p:cNvPr id="27" name="TextBox 26">
              <a:extLst>
                <a:ext uri="{FF2B5EF4-FFF2-40B4-BE49-F238E27FC236}">
                  <a16:creationId xmlns:a16="http://schemas.microsoft.com/office/drawing/2014/main" id="{454CC8AD-CAF9-CAB3-E42D-800EDB45CC9D}"/>
                </a:ext>
              </a:extLst>
            </p:cNvPr>
            <p:cNvSpPr txBox="1"/>
            <p:nvPr/>
          </p:nvSpPr>
          <p:spPr>
            <a:xfrm>
              <a:off x="507542" y="3849359"/>
              <a:ext cx="713176" cy="389891"/>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Gain</a:t>
              </a:r>
              <a:endParaRPr lang="en-GB" b="1"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A2742985-3365-A045-3301-EECB73B294DF}"/>
                </a:ext>
              </a:extLst>
            </p:cNvPr>
            <p:cNvSpPr txBox="1"/>
            <p:nvPr/>
          </p:nvSpPr>
          <p:spPr>
            <a:xfrm>
              <a:off x="1772868" y="3838169"/>
              <a:ext cx="2418933" cy="402747"/>
            </a:xfrm>
            <a:prstGeom prst="rect">
              <a:avLst/>
            </a:prstGeom>
            <a:noFill/>
          </p:spPr>
          <p:txBody>
            <a:bodyPr wrap="none" rtlCol="0">
              <a:spAutoFit/>
            </a:bodyPr>
            <a:lstStyle/>
            <a:p>
              <a:r>
                <a:rPr lang="en-GB" sz="1400" dirty="0">
                  <a:latin typeface="Times New Roman" panose="02020603050405020304" pitchFamily="18" charset="0"/>
                  <a:cs typeface="Times New Roman" panose="02020603050405020304" pitchFamily="18" charset="0"/>
                </a:rPr>
                <a:t>188</a:t>
              </a:r>
              <a:r>
                <a:rPr lang="el-GR" sz="1400" dirty="0">
                  <a:latin typeface="Times New Roman" panose="02020603050405020304" pitchFamily="18" charset="0"/>
                  <a:cs typeface="Times New Roman" panose="02020603050405020304" pitchFamily="18" charset="0"/>
                </a:rPr>
                <a:t>μ</a:t>
              </a:r>
              <a:r>
                <a:rPr lang="en-US" sz="1400" dirty="0">
                  <a:latin typeface="Times New Roman" panose="02020603050405020304" pitchFamily="18" charset="0"/>
                  <a:cs typeface="Times New Roman" panose="02020603050405020304" pitchFamily="18" charset="0"/>
                </a:rPr>
                <a:t>m/V (x</a:t>
              </a:r>
              <a:r>
                <a:rPr lang="en-US" sz="1400" baseline="-25000" dirty="0">
                  <a:latin typeface="Times New Roman" panose="02020603050405020304" pitchFamily="18" charset="0"/>
                  <a:cs typeface="Times New Roman" panose="02020603050405020304" pitchFamily="18" charset="0"/>
                </a:rPr>
                <a:t>0 </a:t>
              </a:r>
              <a:r>
                <a:rPr lang="en-US" sz="1400" dirty="0">
                  <a:latin typeface="Times New Roman" panose="02020603050405020304" pitchFamily="18" charset="0"/>
                  <a:cs typeface="Times New Roman" panose="02020603050405020304" pitchFamily="18" charset="0"/>
                </a:rPr>
                <a:t>~ 1.05mm)</a:t>
              </a:r>
              <a:endParaRPr lang="en-GB" sz="14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C44BF62D-F420-4691-AE9F-9BEE6D89FDB5}"/>
                </a:ext>
              </a:extLst>
            </p:cNvPr>
            <p:cNvSpPr txBox="1"/>
            <p:nvPr/>
          </p:nvSpPr>
          <p:spPr>
            <a:xfrm>
              <a:off x="4267313" y="3844137"/>
              <a:ext cx="1081099" cy="402747"/>
            </a:xfrm>
            <a:prstGeom prst="rect">
              <a:avLst/>
            </a:prstGeom>
            <a:noFill/>
          </p:spPr>
          <p:txBody>
            <a:bodyPr wrap="none" rtlCol="0">
              <a:spAutoFit/>
            </a:bodyPr>
            <a:lstStyle/>
            <a:p>
              <a:r>
                <a:rPr lang="en-GB" sz="1400" dirty="0">
                  <a:latin typeface="Times New Roman" panose="02020603050405020304" pitchFamily="18" charset="0"/>
                  <a:cs typeface="Times New Roman" panose="02020603050405020304" pitchFamily="18" charset="0"/>
                </a:rPr>
                <a:t>480</a:t>
              </a:r>
              <a:r>
                <a:rPr lang="el-GR" sz="1400" dirty="0">
                  <a:latin typeface="Times New Roman" panose="02020603050405020304" pitchFamily="18" charset="0"/>
                  <a:cs typeface="Times New Roman" panose="02020603050405020304" pitchFamily="18" charset="0"/>
                </a:rPr>
                <a:t>μ</a:t>
              </a:r>
              <a:r>
                <a:rPr lang="en-US" sz="1400" dirty="0">
                  <a:latin typeface="Times New Roman" panose="02020603050405020304" pitchFamily="18" charset="0"/>
                  <a:cs typeface="Times New Roman" panose="02020603050405020304" pitchFamily="18" charset="0"/>
                </a:rPr>
                <a:t>m/V</a:t>
              </a:r>
              <a:endParaRPr lang="en-GB" sz="14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F9E039E-E3A4-9188-273A-9C87EF50A308}"/>
                </a:ext>
              </a:extLst>
            </p:cNvPr>
            <p:cNvSpPr txBox="1"/>
            <p:nvPr/>
          </p:nvSpPr>
          <p:spPr>
            <a:xfrm>
              <a:off x="6270554" y="3844137"/>
              <a:ext cx="1084141" cy="389891"/>
            </a:xfrm>
            <a:prstGeom prst="rect">
              <a:avLst/>
            </a:prstGeom>
            <a:noFill/>
          </p:spPr>
          <p:txBody>
            <a:bodyPr wrap="none" rtlCol="0">
              <a:spAutoFit/>
            </a:bodyPr>
            <a:lstStyle/>
            <a:p>
              <a:r>
                <a:rPr lang="en-GB" sz="1400" dirty="0">
                  <a:latin typeface="Times New Roman" panose="02020603050405020304" pitchFamily="18" charset="0"/>
                  <a:cs typeface="Times New Roman" panose="02020603050405020304" pitchFamily="18" charset="0"/>
                </a:rPr>
                <a:t>111</a:t>
              </a:r>
              <a:r>
                <a:rPr lang="el-GR" sz="1400" dirty="0">
                  <a:latin typeface="Times New Roman" panose="02020603050405020304" pitchFamily="18" charset="0"/>
                  <a:cs typeface="Times New Roman" panose="02020603050405020304" pitchFamily="18" charset="0"/>
                </a:rPr>
                <a:t>μ</a:t>
              </a:r>
              <a:r>
                <a:rPr lang="en-US" sz="1400" dirty="0">
                  <a:latin typeface="Times New Roman" panose="02020603050405020304" pitchFamily="18" charset="0"/>
                  <a:cs typeface="Times New Roman" panose="02020603050405020304" pitchFamily="18" charset="0"/>
                </a:rPr>
                <a:t>m/V</a:t>
              </a:r>
              <a:endParaRPr lang="en-GB" sz="14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2BC7BFE7-4AFB-4D9F-5C7A-FF698EFEBE8C}"/>
                </a:ext>
              </a:extLst>
            </p:cNvPr>
            <p:cNvSpPr txBox="1"/>
            <p:nvPr/>
          </p:nvSpPr>
          <p:spPr>
            <a:xfrm>
              <a:off x="8192845" y="3844137"/>
              <a:ext cx="987318" cy="389891"/>
            </a:xfrm>
            <a:prstGeom prst="rect">
              <a:avLst/>
            </a:prstGeom>
            <a:noFill/>
          </p:spPr>
          <p:txBody>
            <a:bodyPr wrap="none" rtlCol="0">
              <a:spAutoFit/>
            </a:bodyPr>
            <a:lstStyle/>
            <a:p>
              <a:r>
                <a:rPr lang="en-GB" sz="1400" dirty="0">
                  <a:latin typeface="Times New Roman" panose="02020603050405020304" pitchFamily="18" charset="0"/>
                  <a:cs typeface="Times New Roman" panose="02020603050405020304" pitchFamily="18" charset="0"/>
                </a:rPr>
                <a:t>99</a:t>
              </a:r>
              <a:r>
                <a:rPr lang="el-GR" sz="1400" dirty="0">
                  <a:latin typeface="Times New Roman" panose="02020603050405020304" pitchFamily="18" charset="0"/>
                  <a:cs typeface="Times New Roman" panose="02020603050405020304" pitchFamily="18" charset="0"/>
                </a:rPr>
                <a:t>μ</a:t>
              </a:r>
              <a:r>
                <a:rPr lang="en-US" sz="1400" dirty="0">
                  <a:latin typeface="Times New Roman" panose="02020603050405020304" pitchFamily="18" charset="0"/>
                  <a:cs typeface="Times New Roman" panose="02020603050405020304" pitchFamily="18" charset="0"/>
                </a:rPr>
                <a:t>m/V</a:t>
              </a:r>
              <a:endParaRPr lang="en-GB" sz="14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A8EA969F-A790-FD0A-A5FC-8A59C01262AF}"/>
                </a:ext>
              </a:extLst>
            </p:cNvPr>
            <p:cNvSpPr txBox="1"/>
            <p:nvPr/>
          </p:nvSpPr>
          <p:spPr>
            <a:xfrm>
              <a:off x="10329223" y="3844137"/>
              <a:ext cx="987318" cy="389891"/>
            </a:xfrm>
            <a:prstGeom prst="rect">
              <a:avLst/>
            </a:prstGeom>
            <a:noFill/>
          </p:spPr>
          <p:txBody>
            <a:bodyPr wrap="none" rtlCol="0">
              <a:spAutoFit/>
            </a:bodyPr>
            <a:lstStyle/>
            <a:p>
              <a:r>
                <a:rPr lang="en-GB" sz="1400" dirty="0">
                  <a:latin typeface="Times New Roman" panose="02020603050405020304" pitchFamily="18" charset="0"/>
                  <a:cs typeface="Times New Roman" panose="02020603050405020304" pitchFamily="18" charset="0"/>
                </a:rPr>
                <a:t>96</a:t>
              </a:r>
              <a:r>
                <a:rPr lang="el-GR" sz="1400" dirty="0">
                  <a:latin typeface="Times New Roman" panose="02020603050405020304" pitchFamily="18" charset="0"/>
                  <a:cs typeface="Times New Roman" panose="02020603050405020304" pitchFamily="18" charset="0"/>
                </a:rPr>
                <a:t>μ</a:t>
              </a:r>
              <a:r>
                <a:rPr lang="en-US" sz="1400" dirty="0">
                  <a:latin typeface="Times New Roman" panose="02020603050405020304" pitchFamily="18" charset="0"/>
                  <a:cs typeface="Times New Roman" panose="02020603050405020304" pitchFamily="18" charset="0"/>
                </a:rPr>
                <a:t>m/V</a:t>
              </a:r>
              <a:endParaRPr lang="en-GB" sz="14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8E66BAF5-4F11-A20B-49F1-DE5B90E71331}"/>
                </a:ext>
              </a:extLst>
            </p:cNvPr>
            <p:cNvSpPr txBox="1"/>
            <p:nvPr/>
          </p:nvSpPr>
          <p:spPr>
            <a:xfrm>
              <a:off x="507542" y="1028329"/>
              <a:ext cx="877660" cy="389891"/>
            </a:xfrm>
            <a:prstGeom prst="rect">
              <a:avLst/>
            </a:prstGeom>
            <a:noFill/>
          </p:spPr>
          <p:txBody>
            <a:bodyPr wrap="none" rtlCol="0">
              <a:spAutoFit/>
            </a:bodyPr>
            <a:lstStyle/>
            <a:p>
              <a:r>
                <a:rPr lang="en-GB" sz="1400" b="1" dirty="0">
                  <a:latin typeface="Times New Roman" panose="02020603050405020304" pitchFamily="18" charset="0"/>
                  <a:cs typeface="Times New Roman" panose="02020603050405020304" pitchFamily="18" charset="0"/>
                </a:rPr>
                <a:t>Action</a:t>
              </a:r>
            </a:p>
          </p:txBody>
        </p:sp>
        <p:sp>
          <p:nvSpPr>
            <p:cNvPr id="34" name="TextBox 33">
              <a:extLst>
                <a:ext uri="{FF2B5EF4-FFF2-40B4-BE49-F238E27FC236}">
                  <a16:creationId xmlns:a16="http://schemas.microsoft.com/office/drawing/2014/main" id="{C5102E90-CC02-22A8-8DA4-B4F05686D429}"/>
                </a:ext>
              </a:extLst>
            </p:cNvPr>
            <p:cNvSpPr txBox="1"/>
            <p:nvPr/>
          </p:nvSpPr>
          <p:spPr>
            <a:xfrm>
              <a:off x="2953625" y="951385"/>
              <a:ext cx="1393355" cy="545847"/>
            </a:xfrm>
            <a:prstGeom prst="rect">
              <a:avLst/>
            </a:prstGeom>
            <a:noFill/>
          </p:spPr>
          <p:txBody>
            <a:bodyPr wrap="square" rtlCol="0">
              <a:spAutoFit/>
            </a:bodyPr>
            <a:lstStyle/>
            <a:p>
              <a:pPr algn="ctr"/>
              <a:r>
                <a:rPr lang="en-GB" sz="1100" b="1" dirty="0">
                  <a:solidFill>
                    <a:schemeClr val="tx1">
                      <a:lumMod val="65000"/>
                      <a:lumOff val="35000"/>
                    </a:schemeClr>
                  </a:solidFill>
                  <a:latin typeface="Times New Roman" panose="02020603050405020304" pitchFamily="18" charset="0"/>
                  <a:cs typeface="Times New Roman" panose="02020603050405020304" pitchFamily="18" charset="0"/>
                </a:rPr>
                <a:t>Add braid to reduce noise</a:t>
              </a:r>
            </a:p>
          </p:txBody>
        </p:sp>
        <p:cxnSp>
          <p:nvCxnSpPr>
            <p:cNvPr id="35" name="Straight Arrow Connector 34">
              <a:extLst>
                <a:ext uri="{FF2B5EF4-FFF2-40B4-BE49-F238E27FC236}">
                  <a16:creationId xmlns:a16="http://schemas.microsoft.com/office/drawing/2014/main" id="{C8E71016-AE55-7CBC-6430-6790AA3C95C3}"/>
                </a:ext>
              </a:extLst>
            </p:cNvPr>
            <p:cNvCxnSpPr>
              <a:cxnSpLocks/>
              <a:stCxn id="34" idx="2"/>
            </p:cNvCxnSpPr>
            <p:nvPr/>
          </p:nvCxnSpPr>
          <p:spPr>
            <a:xfrm>
              <a:off x="3650303" y="1497232"/>
              <a:ext cx="0" cy="55659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A919F465-9E41-B9FD-334A-00E0F7EC5937}"/>
                </a:ext>
              </a:extLst>
            </p:cNvPr>
            <p:cNvSpPr txBox="1"/>
            <p:nvPr/>
          </p:nvSpPr>
          <p:spPr>
            <a:xfrm>
              <a:off x="4878296" y="938133"/>
              <a:ext cx="1833122" cy="649759"/>
            </a:xfrm>
            <a:prstGeom prst="rect">
              <a:avLst/>
            </a:prstGeom>
            <a:noFill/>
          </p:spPr>
          <p:txBody>
            <a:bodyPr wrap="square" rtlCol="0">
              <a:spAutoFit/>
            </a:bodyPr>
            <a:lstStyle/>
            <a:p>
              <a:pPr algn="ctr"/>
              <a:r>
                <a:rPr lang="en-GB" sz="1100" b="1" dirty="0">
                  <a:solidFill>
                    <a:schemeClr val="tx1">
                      <a:lumMod val="65000"/>
                      <a:lumOff val="35000"/>
                    </a:schemeClr>
                  </a:solidFill>
                  <a:latin typeface="Times New Roman" panose="02020603050405020304" pitchFamily="18" charset="0"/>
                  <a:cs typeface="Times New Roman" panose="02020603050405020304" pitchFamily="18" charset="0"/>
                </a:rPr>
                <a:t>Change cables to verify signal loss</a:t>
              </a:r>
            </a:p>
          </p:txBody>
        </p:sp>
        <p:cxnSp>
          <p:nvCxnSpPr>
            <p:cNvPr id="37" name="Straight Arrow Connector 36">
              <a:extLst>
                <a:ext uri="{FF2B5EF4-FFF2-40B4-BE49-F238E27FC236}">
                  <a16:creationId xmlns:a16="http://schemas.microsoft.com/office/drawing/2014/main" id="{EB14FDEA-4B26-F5B4-C3D8-3255DA432B14}"/>
                </a:ext>
              </a:extLst>
            </p:cNvPr>
            <p:cNvCxnSpPr>
              <a:cxnSpLocks/>
            </p:cNvCxnSpPr>
            <p:nvPr/>
          </p:nvCxnSpPr>
          <p:spPr>
            <a:xfrm>
              <a:off x="5796292" y="1683894"/>
              <a:ext cx="0" cy="36993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97D1CC24-E497-E192-DF42-4D79F72AB6AD}"/>
                </a:ext>
              </a:extLst>
            </p:cNvPr>
            <p:cNvSpPr txBox="1"/>
            <p:nvPr/>
          </p:nvSpPr>
          <p:spPr>
            <a:xfrm>
              <a:off x="6817738" y="951385"/>
              <a:ext cx="1678596" cy="545847"/>
            </a:xfrm>
            <a:prstGeom prst="rect">
              <a:avLst/>
            </a:prstGeom>
            <a:noFill/>
          </p:spPr>
          <p:txBody>
            <a:bodyPr wrap="square" rtlCol="0">
              <a:spAutoFit/>
            </a:bodyPr>
            <a:lstStyle/>
            <a:p>
              <a:pPr algn="ctr"/>
              <a:r>
                <a:rPr lang="en-GB" sz="1100" b="1" dirty="0">
                  <a:solidFill>
                    <a:schemeClr val="tx1">
                      <a:lumMod val="65000"/>
                      <a:lumOff val="35000"/>
                    </a:schemeClr>
                  </a:solidFill>
                  <a:latin typeface="Times New Roman" panose="02020603050405020304" pitchFamily="18" charset="0"/>
                  <a:cs typeface="Times New Roman" panose="02020603050405020304" pitchFamily="18" charset="0"/>
                </a:rPr>
                <a:t>Upgrade board to amplify signal</a:t>
              </a:r>
            </a:p>
          </p:txBody>
        </p:sp>
        <p:cxnSp>
          <p:nvCxnSpPr>
            <p:cNvPr id="39" name="Straight Arrow Connector 38">
              <a:extLst>
                <a:ext uri="{FF2B5EF4-FFF2-40B4-BE49-F238E27FC236}">
                  <a16:creationId xmlns:a16="http://schemas.microsoft.com/office/drawing/2014/main" id="{B7E2A66B-F1FB-1C8F-6705-FCCFB681CB08}"/>
                </a:ext>
              </a:extLst>
            </p:cNvPr>
            <p:cNvCxnSpPr>
              <a:cxnSpLocks/>
            </p:cNvCxnSpPr>
            <p:nvPr/>
          </p:nvCxnSpPr>
          <p:spPr>
            <a:xfrm>
              <a:off x="7657034" y="1683895"/>
              <a:ext cx="0" cy="35855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490B087-B329-0068-D7ED-460D6FC2C18A}"/>
                </a:ext>
              </a:extLst>
            </p:cNvPr>
            <p:cNvSpPr txBox="1"/>
            <p:nvPr/>
          </p:nvSpPr>
          <p:spPr>
            <a:xfrm>
              <a:off x="8721211" y="945816"/>
              <a:ext cx="2240047" cy="563845"/>
            </a:xfrm>
            <a:prstGeom prst="rect">
              <a:avLst/>
            </a:prstGeom>
            <a:noFill/>
          </p:spPr>
          <p:txBody>
            <a:bodyPr wrap="square" rtlCol="0">
              <a:spAutoFit/>
            </a:bodyPr>
            <a:lstStyle/>
            <a:p>
              <a:pPr algn="ctr"/>
              <a:r>
                <a:rPr lang="en-GB" sz="1100" b="1" dirty="0">
                  <a:solidFill>
                    <a:schemeClr val="tx1">
                      <a:lumMod val="65000"/>
                      <a:lumOff val="35000"/>
                    </a:schemeClr>
                  </a:solidFill>
                  <a:latin typeface="Times New Roman" panose="02020603050405020304" pitchFamily="18" charset="0"/>
                  <a:cs typeface="Times New Roman" panose="02020603050405020304" pitchFamily="18" charset="0"/>
                </a:rPr>
                <a:t>Change cables to see CPS’ independence of cables</a:t>
              </a:r>
            </a:p>
          </p:txBody>
        </p:sp>
        <p:cxnSp>
          <p:nvCxnSpPr>
            <p:cNvPr id="41" name="Straight Arrow Connector 40">
              <a:extLst>
                <a:ext uri="{FF2B5EF4-FFF2-40B4-BE49-F238E27FC236}">
                  <a16:creationId xmlns:a16="http://schemas.microsoft.com/office/drawing/2014/main" id="{A9EC44E7-9C73-08D7-6333-9D4A72B7DA8D}"/>
                </a:ext>
              </a:extLst>
            </p:cNvPr>
            <p:cNvCxnSpPr>
              <a:cxnSpLocks/>
            </p:cNvCxnSpPr>
            <p:nvPr/>
          </p:nvCxnSpPr>
          <p:spPr>
            <a:xfrm>
              <a:off x="9841235" y="1587892"/>
              <a:ext cx="0" cy="4545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E282AB51-F9C0-04E7-4E04-9677F1A8DB72}"/>
                </a:ext>
              </a:extLst>
            </p:cNvPr>
            <p:cNvSpPr txBox="1"/>
            <p:nvPr/>
          </p:nvSpPr>
          <p:spPr>
            <a:xfrm>
              <a:off x="1491687" y="938133"/>
              <a:ext cx="1393355" cy="545847"/>
            </a:xfrm>
            <a:prstGeom prst="rect">
              <a:avLst/>
            </a:prstGeom>
            <a:noFill/>
          </p:spPr>
          <p:txBody>
            <a:bodyPr wrap="square" rtlCol="0">
              <a:spAutoFit/>
            </a:bodyPr>
            <a:lstStyle/>
            <a:p>
              <a:pPr algn="ctr"/>
              <a:r>
                <a:rPr lang="en-GB" sz="1100" b="1" dirty="0">
                  <a:solidFill>
                    <a:schemeClr val="tx1">
                      <a:lumMod val="65000"/>
                      <a:lumOff val="35000"/>
                    </a:schemeClr>
                  </a:solidFill>
                  <a:latin typeface="Times New Roman" panose="02020603050405020304" pitchFamily="18" charset="0"/>
                  <a:cs typeface="Times New Roman" panose="02020603050405020304" pitchFamily="18" charset="0"/>
                </a:rPr>
                <a:t>Distance </a:t>
              </a:r>
            </a:p>
            <a:p>
              <a:pPr algn="ctr"/>
              <a:r>
                <a:rPr lang="en-GB" sz="1100" b="1" dirty="0">
                  <a:solidFill>
                    <a:schemeClr val="tx1">
                      <a:lumMod val="65000"/>
                      <a:lumOff val="35000"/>
                    </a:schemeClr>
                  </a:solidFill>
                  <a:latin typeface="Times New Roman" panose="02020603050405020304" pitchFamily="18" charset="0"/>
                  <a:cs typeface="Times New Roman" panose="02020603050405020304" pitchFamily="18" charset="0"/>
                </a:rPr>
                <a:t>tuning</a:t>
              </a:r>
            </a:p>
          </p:txBody>
        </p:sp>
        <p:cxnSp>
          <p:nvCxnSpPr>
            <p:cNvPr id="43" name="Straight Arrow Connector 42">
              <a:extLst>
                <a:ext uri="{FF2B5EF4-FFF2-40B4-BE49-F238E27FC236}">
                  <a16:creationId xmlns:a16="http://schemas.microsoft.com/office/drawing/2014/main" id="{BE20C176-87C9-DAD5-05DB-2334890FAC31}"/>
                </a:ext>
              </a:extLst>
            </p:cNvPr>
            <p:cNvCxnSpPr>
              <a:cxnSpLocks/>
            </p:cNvCxnSpPr>
            <p:nvPr/>
          </p:nvCxnSpPr>
          <p:spPr>
            <a:xfrm>
              <a:off x="2189088" y="1498668"/>
              <a:ext cx="0" cy="57922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pic>
        <p:nvPicPr>
          <p:cNvPr id="10246" name="Picture 6">
            <a:extLst>
              <a:ext uri="{FF2B5EF4-FFF2-40B4-BE49-F238E27FC236}">
                <a16:creationId xmlns:a16="http://schemas.microsoft.com/office/drawing/2014/main" id="{A8C4F7BF-FAE9-EE2D-F687-B9310CABE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295" y="3986124"/>
            <a:ext cx="3240809" cy="24306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C6A0ABC-2ED3-6E86-D4A9-6869C2D6E2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6562" y="3965126"/>
            <a:ext cx="3670201" cy="249453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2">
            <a:extLst>
              <a:ext uri="{FF2B5EF4-FFF2-40B4-BE49-F238E27FC236}">
                <a16:creationId xmlns:a16="http://schemas.microsoft.com/office/drawing/2014/main" id="{4BB7CBD3-2C4A-1618-B44D-716FF9BC966A}"/>
              </a:ext>
            </a:extLst>
          </p:cNvPr>
          <p:cNvSpPr txBox="1">
            <a:spLocks/>
          </p:cNvSpPr>
          <p:nvPr/>
        </p:nvSpPr>
        <p:spPr>
          <a:xfrm>
            <a:off x="9025546" y="4222083"/>
            <a:ext cx="2891678" cy="1813869"/>
          </a:xfrm>
          <a:prstGeom prst="rect">
            <a:avLst/>
          </a:prstGeom>
        </p:spPr>
        <p:txBody>
          <a:bodyPr vert="horz" lIns="91440" tIns="45720" rIns="91440" bIns="45720" rtlCol="0" anchor="ctr">
            <a:no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pPr>
              <a:spcAft>
                <a:spcPts val="600"/>
              </a:spcAft>
            </a:pPr>
            <a:r>
              <a:rPr lang="en-GB" sz="1400" b="0" dirty="0"/>
              <a:t>Step scanning with constant distance</a:t>
            </a:r>
          </a:p>
          <a:p>
            <a:pPr>
              <a:spcAft>
                <a:spcPts val="600"/>
              </a:spcAft>
            </a:pPr>
            <a:r>
              <a:rPr lang="en-GB" sz="1400" b="0" dirty="0"/>
              <a:t>Gain measurement with micrometric rail</a:t>
            </a:r>
          </a:p>
          <a:p>
            <a:pPr>
              <a:spcAft>
                <a:spcPts val="600"/>
              </a:spcAft>
            </a:pPr>
            <a:endParaRPr lang="en-GB" sz="1400" b="0" dirty="0"/>
          </a:p>
          <a:p>
            <a:pPr>
              <a:spcAft>
                <a:spcPts val="600"/>
              </a:spcAft>
            </a:pPr>
            <a:r>
              <a:rPr lang="en-GB" sz="1400" dirty="0"/>
              <a:t>Gain is stable indeed</a:t>
            </a:r>
          </a:p>
        </p:txBody>
      </p:sp>
    </p:spTree>
    <p:extLst>
      <p:ext uri="{BB962C8B-B14F-4D97-AF65-F5344CB8AC3E}">
        <p14:creationId xmlns:p14="http://schemas.microsoft.com/office/powerpoint/2010/main" val="2203196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6384" descr="A graph of a number of cables&#10;&#10;Description automatically generated with medium confidence">
            <a:extLst>
              <a:ext uri="{FF2B5EF4-FFF2-40B4-BE49-F238E27FC236}">
                <a16:creationId xmlns:a16="http://schemas.microsoft.com/office/drawing/2014/main" id="{FF763F8A-9438-4F71-2DB9-E7BBC14AB8A8}"/>
              </a:ext>
            </a:extLst>
          </p:cNvPr>
          <p:cNvPicPr>
            <a:picLocks noChangeAspect="1"/>
          </p:cNvPicPr>
          <p:nvPr/>
        </p:nvPicPr>
        <p:blipFill>
          <a:blip r:embed="rId8"/>
          <a:stretch>
            <a:fillRect/>
          </a:stretch>
        </p:blipFill>
        <p:spPr>
          <a:xfrm>
            <a:off x="217425" y="1285759"/>
            <a:ext cx="6565900" cy="5295900"/>
          </a:xfrm>
          <a:prstGeom prst="rect">
            <a:avLst/>
          </a:prstGeom>
        </p:spPr>
      </p:pic>
      <p:sp>
        <p:nvSpPr>
          <p:cNvPr id="2" name="Title 1 1">
            <a:extLst>
              <a:ext uri="{FF2B5EF4-FFF2-40B4-BE49-F238E27FC236}">
                <a16:creationId xmlns:a16="http://schemas.microsoft.com/office/drawing/2014/main" id="{B4232695-95D9-45A8-96FF-868E96668A58}"/>
              </a:ext>
            </a:extLst>
          </p:cNvPr>
          <p:cNvSpPr>
            <a:spLocks noGrp="1"/>
          </p:cNvSpPr>
          <p:nvPr>
            <p:ph type="title"/>
          </p:nvPr>
        </p:nvSpPr>
        <p:spPr/>
        <p:txBody>
          <a:bodyPr>
            <a:normAutofit fontScale="90000"/>
          </a:bodyPr>
          <a:lstStyle/>
          <a:p>
            <a:r>
              <a:rPr lang="en-GB" sz="3600" dirty="0"/>
              <a:t>Noise Analysis: Optimization of Board and Cabling</a:t>
            </a:r>
          </a:p>
        </p:txBody>
      </p:sp>
      <p:sp>
        <p:nvSpPr>
          <p:cNvPr id="4" name="Date Placeholder 3">
            <a:extLst>
              <a:ext uri="{FF2B5EF4-FFF2-40B4-BE49-F238E27FC236}">
                <a16:creationId xmlns:a16="http://schemas.microsoft.com/office/drawing/2014/main" id="{F1FE2459-23C6-3F40-BBAB-4B2063D82506}"/>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996075AF-8ED0-F534-47EC-1602BF307804}"/>
              </a:ext>
            </a:extLst>
          </p:cNvPr>
          <p:cNvSpPr>
            <a:spLocks noGrp="1"/>
          </p:cNvSpPr>
          <p:nvPr>
            <p:ph type="sldNum" sz="quarter" idx="12"/>
          </p:nvPr>
        </p:nvSpPr>
        <p:spPr/>
        <p:txBody>
          <a:bodyPr/>
          <a:lstStyle/>
          <a:p>
            <a:fld id="{86D12830-9A95-C347-AB67-7FF77AC87CE5}" type="slidenum">
              <a:rPr lang="en-GB" smtClean="0"/>
              <a:pPr/>
              <a:t>19</a:t>
            </a:fld>
            <a:endParaRPr lang="en-GB" dirty="0"/>
          </a:p>
        </p:txBody>
      </p:sp>
      <p:sp>
        <p:nvSpPr>
          <p:cNvPr id="6" name="TextBox 5">
            <a:extLst>
              <a:ext uri="{FF2B5EF4-FFF2-40B4-BE49-F238E27FC236}">
                <a16:creationId xmlns:a16="http://schemas.microsoft.com/office/drawing/2014/main" id="{1DE34072-BEBF-A22A-3FBC-69AA6EBE3F73}"/>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Displacement Sensors for Test Mass </a:t>
            </a:r>
            <a:endParaRPr lang="en-GB" sz="2000" dirty="0">
              <a:solidFill>
                <a:schemeClr val="bg1"/>
              </a:solidFill>
            </a:endParaRPr>
          </a:p>
        </p:txBody>
      </p:sp>
      <p:pic>
        <p:nvPicPr>
          <p:cNvPr id="38" name="Picture 37">
            <a:extLst>
              <a:ext uri="{FF2B5EF4-FFF2-40B4-BE49-F238E27FC236}">
                <a16:creationId xmlns:a16="http://schemas.microsoft.com/office/drawing/2014/main" id="{3122860A-8D7C-1CB0-C057-6F7EEC578BF9}"/>
              </a:ext>
            </a:extLst>
          </p:cNvPr>
          <p:cNvPicPr>
            <a:picLocks noChangeAspect="1"/>
          </p:cNvPicPr>
          <p:nvPr>
            <p:custDataLst>
              <p:tags r:id="rId1"/>
            </p:custDataLst>
          </p:nvPr>
        </p:nvPicPr>
        <p:blipFill>
          <a:blip r:embed="rId9"/>
          <a:stretch>
            <a:fillRect/>
          </a:stretch>
        </p:blipFill>
        <p:spPr>
          <a:xfrm>
            <a:off x="3242450" y="3452007"/>
            <a:ext cx="1740376" cy="254777"/>
          </a:xfrm>
          <a:prstGeom prst="rect">
            <a:avLst/>
          </a:prstGeom>
        </p:spPr>
      </p:pic>
      <p:cxnSp>
        <p:nvCxnSpPr>
          <p:cNvPr id="11" name="Straight Arrow Connector 10">
            <a:extLst>
              <a:ext uri="{FF2B5EF4-FFF2-40B4-BE49-F238E27FC236}">
                <a16:creationId xmlns:a16="http://schemas.microsoft.com/office/drawing/2014/main" id="{FC6A4132-2853-E0EB-E8D0-CCEDED0ABB1F}"/>
              </a:ext>
            </a:extLst>
          </p:cNvPr>
          <p:cNvCxnSpPr>
            <a:cxnSpLocks/>
          </p:cNvCxnSpPr>
          <p:nvPr/>
        </p:nvCxnSpPr>
        <p:spPr>
          <a:xfrm flipH="1" flipV="1">
            <a:off x="2241107" y="3036610"/>
            <a:ext cx="607828" cy="3923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559CD7-85BE-1F69-4F9B-F59A7B8597FF}"/>
              </a:ext>
            </a:extLst>
          </p:cNvPr>
          <p:cNvCxnSpPr>
            <a:cxnSpLocks/>
          </p:cNvCxnSpPr>
          <p:nvPr/>
        </p:nvCxnSpPr>
        <p:spPr>
          <a:xfrm flipH="1">
            <a:off x="2283173" y="4238578"/>
            <a:ext cx="679302" cy="2647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6DD4FC5-71E2-A716-38BF-522D3764330F}"/>
              </a:ext>
            </a:extLst>
          </p:cNvPr>
          <p:cNvPicPr>
            <a:picLocks noChangeAspect="1"/>
          </p:cNvPicPr>
          <p:nvPr>
            <p:custDataLst>
              <p:tags r:id="rId2"/>
            </p:custDataLst>
          </p:nvPr>
        </p:nvPicPr>
        <p:blipFill>
          <a:blip r:embed="rId10"/>
          <a:stretch>
            <a:fillRect/>
          </a:stretch>
        </p:blipFill>
        <p:spPr>
          <a:xfrm>
            <a:off x="8060331" y="2295326"/>
            <a:ext cx="1773936" cy="942848"/>
          </a:xfrm>
          <a:prstGeom prst="rect">
            <a:avLst/>
          </a:prstGeom>
        </p:spPr>
      </p:pic>
      <p:sp>
        <p:nvSpPr>
          <p:cNvPr id="22" name="Title 1 3 2 2 1 1">
            <a:extLst>
              <a:ext uri="{FF2B5EF4-FFF2-40B4-BE49-F238E27FC236}">
                <a16:creationId xmlns:a16="http://schemas.microsoft.com/office/drawing/2014/main" id="{0923D399-3993-6336-D28A-DFCC9413C224}"/>
              </a:ext>
            </a:extLst>
          </p:cNvPr>
          <p:cNvSpPr txBox="1">
            <a:spLocks/>
          </p:cNvSpPr>
          <p:nvPr/>
        </p:nvSpPr>
        <p:spPr>
          <a:xfrm>
            <a:off x="7528455" y="4521103"/>
            <a:ext cx="1968500" cy="633776"/>
          </a:xfrm>
          <a:prstGeom prst="rect">
            <a:avLst/>
          </a:prstGeom>
        </p:spPr>
        <p:txBody>
          <a:bodyPr vert="horz" lIns="91440" tIns="45720" rIns="91440" bIns="45720" rtlCol="0" anchor="ctr">
            <a:no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pPr>
              <a:spcAft>
                <a:spcPts val="600"/>
              </a:spcAft>
            </a:pPr>
            <a:r>
              <a:rPr lang="en-GB" sz="1600" dirty="0"/>
              <a:t>For all frequency</a:t>
            </a:r>
            <a:endParaRPr lang="en-GB" sz="1600" baseline="-25000" dirty="0"/>
          </a:p>
        </p:txBody>
      </p:sp>
      <p:pic>
        <p:nvPicPr>
          <p:cNvPr id="59" name="Picture 58">
            <a:extLst>
              <a:ext uri="{FF2B5EF4-FFF2-40B4-BE49-F238E27FC236}">
                <a16:creationId xmlns:a16="http://schemas.microsoft.com/office/drawing/2014/main" id="{3D120F21-E6E6-B3AA-4019-8A89F0945245}"/>
              </a:ext>
            </a:extLst>
          </p:cNvPr>
          <p:cNvPicPr>
            <a:picLocks noChangeAspect="1"/>
          </p:cNvPicPr>
          <p:nvPr>
            <p:custDataLst>
              <p:tags r:id="rId3"/>
            </p:custDataLst>
          </p:nvPr>
        </p:nvPicPr>
        <p:blipFill>
          <a:blip r:embed="rId11"/>
          <a:stretch>
            <a:fillRect/>
          </a:stretch>
        </p:blipFill>
        <p:spPr>
          <a:xfrm>
            <a:off x="8060331" y="3895709"/>
            <a:ext cx="2432304" cy="564896"/>
          </a:xfrm>
          <a:prstGeom prst="rect">
            <a:avLst/>
          </a:prstGeom>
        </p:spPr>
      </p:pic>
      <p:pic>
        <p:nvPicPr>
          <p:cNvPr id="53" name="Picture 52">
            <a:extLst>
              <a:ext uri="{FF2B5EF4-FFF2-40B4-BE49-F238E27FC236}">
                <a16:creationId xmlns:a16="http://schemas.microsoft.com/office/drawing/2014/main" id="{8CAD48AE-2464-D79B-3F5F-F2E219B3BA5C}"/>
              </a:ext>
            </a:extLst>
          </p:cNvPr>
          <p:cNvPicPr>
            <a:picLocks noChangeAspect="1"/>
          </p:cNvPicPr>
          <p:nvPr>
            <p:custDataLst>
              <p:tags r:id="rId4"/>
            </p:custDataLst>
          </p:nvPr>
        </p:nvPicPr>
        <p:blipFill>
          <a:blip r:embed="rId12"/>
          <a:stretch>
            <a:fillRect/>
          </a:stretch>
        </p:blipFill>
        <p:spPr>
          <a:xfrm>
            <a:off x="3242451" y="4110782"/>
            <a:ext cx="1729611" cy="254777"/>
          </a:xfrm>
          <a:prstGeom prst="rect">
            <a:avLst/>
          </a:prstGeom>
        </p:spPr>
      </p:pic>
      <p:pic>
        <p:nvPicPr>
          <p:cNvPr id="57" name="Picture 56">
            <a:extLst>
              <a:ext uri="{FF2B5EF4-FFF2-40B4-BE49-F238E27FC236}">
                <a16:creationId xmlns:a16="http://schemas.microsoft.com/office/drawing/2014/main" id="{477A1295-55F8-BAB5-A45E-9D6DFB6953FE}"/>
              </a:ext>
            </a:extLst>
          </p:cNvPr>
          <p:cNvPicPr>
            <a:picLocks noChangeAspect="1"/>
          </p:cNvPicPr>
          <p:nvPr>
            <p:custDataLst>
              <p:tags r:id="rId5"/>
            </p:custDataLst>
          </p:nvPr>
        </p:nvPicPr>
        <p:blipFill>
          <a:blip r:embed="rId13"/>
          <a:stretch>
            <a:fillRect/>
          </a:stretch>
        </p:blipFill>
        <p:spPr>
          <a:xfrm>
            <a:off x="8115446" y="5418105"/>
            <a:ext cx="865632" cy="530352"/>
          </a:xfrm>
          <a:prstGeom prst="rect">
            <a:avLst/>
          </a:prstGeom>
        </p:spPr>
      </p:pic>
      <p:sp>
        <p:nvSpPr>
          <p:cNvPr id="62" name="Title 1 3 2 2 1 2">
            <a:extLst>
              <a:ext uri="{FF2B5EF4-FFF2-40B4-BE49-F238E27FC236}">
                <a16:creationId xmlns:a16="http://schemas.microsoft.com/office/drawing/2014/main" id="{BFB82A94-5930-45B9-1D5F-1523CE1115AC}"/>
              </a:ext>
            </a:extLst>
          </p:cNvPr>
          <p:cNvSpPr txBox="1">
            <a:spLocks/>
          </p:cNvSpPr>
          <p:nvPr/>
        </p:nvSpPr>
        <p:spPr>
          <a:xfrm>
            <a:off x="7463431" y="1729163"/>
            <a:ext cx="2878216" cy="633776"/>
          </a:xfrm>
          <a:prstGeom prst="rect">
            <a:avLst/>
          </a:prstGeom>
        </p:spPr>
        <p:txBody>
          <a:bodyPr vert="horz" lIns="91440" tIns="45720" rIns="91440" bIns="45720" rtlCol="0" anchor="ctr">
            <a:no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pPr>
              <a:spcAft>
                <a:spcPts val="600"/>
              </a:spcAft>
            </a:pPr>
            <a:r>
              <a:rPr lang="en-GB" sz="1600" dirty="0"/>
              <a:t>For the same cables</a:t>
            </a:r>
            <a:endParaRPr lang="en-GB" sz="1600" baseline="-25000" dirty="0"/>
          </a:p>
        </p:txBody>
      </p:sp>
      <p:sp>
        <p:nvSpPr>
          <p:cNvPr id="63" name="Title 1 3 2 2 1 3">
            <a:extLst>
              <a:ext uri="{FF2B5EF4-FFF2-40B4-BE49-F238E27FC236}">
                <a16:creationId xmlns:a16="http://schemas.microsoft.com/office/drawing/2014/main" id="{1E84D855-013D-D041-87EB-4AD911EF5DD6}"/>
              </a:ext>
            </a:extLst>
          </p:cNvPr>
          <p:cNvSpPr txBox="1">
            <a:spLocks/>
          </p:cNvSpPr>
          <p:nvPr/>
        </p:nvSpPr>
        <p:spPr>
          <a:xfrm>
            <a:off x="7463431" y="3269838"/>
            <a:ext cx="2963916" cy="633776"/>
          </a:xfrm>
          <a:prstGeom prst="rect">
            <a:avLst/>
          </a:prstGeom>
        </p:spPr>
        <p:txBody>
          <a:bodyPr vert="horz" lIns="91440" tIns="45720" rIns="91440" bIns="45720" rtlCol="0" anchor="ctr">
            <a:no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pPr>
              <a:spcAft>
                <a:spcPts val="600"/>
              </a:spcAft>
            </a:pPr>
            <a:r>
              <a:rPr lang="en-GB" sz="1600" dirty="0"/>
              <a:t>For the same board</a:t>
            </a:r>
            <a:endParaRPr lang="en-GB" sz="1600" baseline="-25000" dirty="0"/>
          </a:p>
        </p:txBody>
      </p:sp>
      <p:sp>
        <p:nvSpPr>
          <p:cNvPr id="16390" name="TextBox 16389">
            <a:extLst>
              <a:ext uri="{FF2B5EF4-FFF2-40B4-BE49-F238E27FC236}">
                <a16:creationId xmlns:a16="http://schemas.microsoft.com/office/drawing/2014/main" id="{CD5E72EC-4337-29C3-E22E-5800A50EA8C3}"/>
              </a:ext>
            </a:extLst>
          </p:cNvPr>
          <p:cNvSpPr txBox="1"/>
          <p:nvPr/>
        </p:nvSpPr>
        <p:spPr>
          <a:xfrm rot="20519497">
            <a:off x="7901600" y="5015858"/>
            <a:ext cx="560745" cy="461665"/>
          </a:xfrm>
          <a:prstGeom prst="rect">
            <a:avLst/>
          </a:prstGeom>
          <a:noFill/>
        </p:spPr>
        <p:txBody>
          <a:bodyPr wrap="square">
            <a:spAutoFit/>
          </a:bodyPr>
          <a:lstStyle/>
          <a:p>
            <a:r>
              <a:rPr lang="en-GB" sz="2400" dirty="0"/>
              <a:t>👑</a:t>
            </a:r>
          </a:p>
        </p:txBody>
      </p:sp>
    </p:spTree>
    <p:extLst>
      <p:ext uri="{BB962C8B-B14F-4D97-AF65-F5344CB8AC3E}">
        <p14:creationId xmlns:p14="http://schemas.microsoft.com/office/powerpoint/2010/main" val="900226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7119B5C-90EF-D6E5-9FFC-1F75C5B5F555}"/>
              </a:ext>
            </a:extLst>
          </p:cNvPr>
          <p:cNvSpPr>
            <a:spLocks noGrp="1"/>
          </p:cNvSpPr>
          <p:nvPr>
            <p:ph type="title"/>
          </p:nvPr>
        </p:nvSpPr>
        <p:spPr/>
        <p:txBody>
          <a:bodyPr>
            <a:normAutofit/>
          </a:bodyPr>
          <a:lstStyle/>
          <a:p>
            <a:r>
              <a:rPr lang="en-GB" b="1" dirty="0">
                <a:latin typeface="Lato Extended"/>
                <a:ea typeface="+mn-ea"/>
                <a:cs typeface="+mn-cs"/>
              </a:rPr>
              <a:t>Content</a:t>
            </a:r>
            <a:r>
              <a:rPr lang="en-GB" sz="5400" b="1" dirty="0">
                <a:latin typeface="Lato Extended"/>
                <a:ea typeface="+mn-ea"/>
                <a:cs typeface="+mn-cs"/>
              </a:rPr>
              <a:t> </a:t>
            </a:r>
          </a:p>
        </p:txBody>
      </p:sp>
      <p:sp>
        <p:nvSpPr>
          <p:cNvPr id="15" name="Date Placeholder 14">
            <a:extLst>
              <a:ext uri="{FF2B5EF4-FFF2-40B4-BE49-F238E27FC236}">
                <a16:creationId xmlns:a16="http://schemas.microsoft.com/office/drawing/2014/main" id="{B1512B46-FF1B-5615-2AFA-AE6DF84B118E}"/>
              </a:ext>
            </a:extLst>
          </p:cNvPr>
          <p:cNvSpPr>
            <a:spLocks noGrp="1"/>
          </p:cNvSpPr>
          <p:nvPr>
            <p:ph type="dt" sz="half" idx="10"/>
          </p:nvPr>
        </p:nvSpPr>
        <p:spPr/>
        <p:txBody>
          <a:bodyPr/>
          <a:lstStyle/>
          <a:p>
            <a:fld id="{0BAC901C-0F54-B545-B5F5-B3C657EB6BB4}" type="datetime1">
              <a:rPr lang="en-US" smtClean="0"/>
              <a:t>8/6/25</a:t>
            </a:fld>
            <a:endParaRPr lang="en-GB" dirty="0"/>
          </a:p>
        </p:txBody>
      </p:sp>
      <p:sp>
        <p:nvSpPr>
          <p:cNvPr id="16" name="Slide Number Placeholder 15">
            <a:extLst>
              <a:ext uri="{FF2B5EF4-FFF2-40B4-BE49-F238E27FC236}">
                <a16:creationId xmlns:a16="http://schemas.microsoft.com/office/drawing/2014/main" id="{8E844130-38A5-7CD5-8BAC-2593687560E6}"/>
              </a:ext>
            </a:extLst>
          </p:cNvPr>
          <p:cNvSpPr>
            <a:spLocks noGrp="1"/>
          </p:cNvSpPr>
          <p:nvPr>
            <p:ph type="sldNum" sz="quarter" idx="12"/>
          </p:nvPr>
        </p:nvSpPr>
        <p:spPr/>
        <p:txBody>
          <a:bodyPr/>
          <a:lstStyle/>
          <a:p>
            <a:fld id="{86D12830-9A95-C347-AB67-7FF77AC87CE5}" type="slidenum">
              <a:rPr lang="en-GB" smtClean="0"/>
              <a:t>2</a:t>
            </a:fld>
            <a:endParaRPr lang="en-GB" dirty="0"/>
          </a:p>
        </p:txBody>
      </p:sp>
      <p:sp>
        <p:nvSpPr>
          <p:cNvPr id="17" name="Title 1">
            <a:extLst>
              <a:ext uri="{FF2B5EF4-FFF2-40B4-BE49-F238E27FC236}">
                <a16:creationId xmlns:a16="http://schemas.microsoft.com/office/drawing/2014/main" id="{8C63CF62-8389-6B06-53FE-3A2396542F37}"/>
              </a:ext>
            </a:extLst>
          </p:cNvPr>
          <p:cNvSpPr txBox="1">
            <a:spLocks/>
          </p:cNvSpPr>
          <p:nvPr/>
        </p:nvSpPr>
        <p:spPr>
          <a:xfrm>
            <a:off x="950036" y="1332461"/>
            <a:ext cx="9850821" cy="50238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200">
              <a:lnSpc>
                <a:spcPct val="150000"/>
              </a:lnSpc>
              <a:spcBef>
                <a:spcPts val="0"/>
              </a:spcBef>
            </a:pPr>
            <a:r>
              <a:rPr lang="en-GB" sz="2000" b="1" dirty="0">
                <a:solidFill>
                  <a:srgbClr val="C00000"/>
                </a:solidFill>
                <a:latin typeface="Lato Extended"/>
                <a:ea typeface="+mn-ea"/>
                <a:cs typeface="+mn-cs"/>
              </a:rPr>
              <a:t>Gravitational Waves </a:t>
            </a:r>
          </a:p>
          <a:p>
            <a:pPr defTabSz="457200">
              <a:lnSpc>
                <a:spcPct val="150000"/>
              </a:lnSpc>
              <a:spcBef>
                <a:spcPts val="0"/>
              </a:spcBef>
            </a:pPr>
            <a:r>
              <a:rPr lang="en-GB" sz="2000" b="1" dirty="0">
                <a:solidFill>
                  <a:srgbClr val="C00000"/>
                </a:solidFill>
                <a:latin typeface="Lato Extended"/>
                <a:ea typeface="+mn-ea"/>
                <a:cs typeface="+mn-cs"/>
              </a:rPr>
              <a:t>Detectors and Low Frequency Science 	</a:t>
            </a:r>
          </a:p>
          <a:p>
            <a:pPr defTabSz="457200">
              <a:lnSpc>
                <a:spcPct val="150000"/>
              </a:lnSpc>
              <a:spcBef>
                <a:spcPts val="0"/>
              </a:spcBef>
            </a:pPr>
            <a:r>
              <a:rPr lang="en-GB" sz="2000" b="1" dirty="0">
                <a:solidFill>
                  <a:srgbClr val="C00000"/>
                </a:solidFill>
                <a:latin typeface="Lato Extended"/>
                <a:ea typeface="+mn-ea"/>
                <a:cs typeface="+mn-cs"/>
              </a:rPr>
              <a:t>The </a:t>
            </a:r>
            <a:r>
              <a:rPr lang="en-GB" sz="2000" b="1" dirty="0" err="1">
                <a:solidFill>
                  <a:srgbClr val="C00000"/>
                </a:solidFill>
                <a:latin typeface="Lato Extended"/>
                <a:ea typeface="+mn-ea"/>
                <a:cs typeface="+mn-cs"/>
              </a:rPr>
              <a:t>OmniSens</a:t>
            </a:r>
            <a:r>
              <a:rPr lang="en-GB" sz="2000" b="1" dirty="0">
                <a:solidFill>
                  <a:srgbClr val="C00000"/>
                </a:solidFill>
                <a:latin typeface="Lato Extended"/>
                <a:ea typeface="+mn-ea"/>
                <a:cs typeface="+mn-cs"/>
              </a:rPr>
              <a:t> Project</a:t>
            </a:r>
          </a:p>
          <a:p>
            <a:pPr defTabSz="457200">
              <a:lnSpc>
                <a:spcPct val="150000"/>
              </a:lnSpc>
              <a:spcBef>
                <a:spcPts val="0"/>
              </a:spcBef>
            </a:pPr>
            <a:r>
              <a:rPr lang="en-GB" sz="2000" b="1" dirty="0">
                <a:solidFill>
                  <a:srgbClr val="C00000"/>
                </a:solidFill>
                <a:latin typeface="Lato Extended"/>
                <a:ea typeface="+mn-ea"/>
                <a:cs typeface="+mn-cs"/>
              </a:rPr>
              <a:t>Position Sensing System of Test Mass</a:t>
            </a:r>
          </a:p>
          <a:p>
            <a:pPr defTabSz="457200">
              <a:lnSpc>
                <a:spcPct val="100000"/>
              </a:lnSpc>
              <a:spcBef>
                <a:spcPts val="0"/>
              </a:spcBef>
            </a:pPr>
            <a:r>
              <a:rPr lang="en-GB" sz="2000" dirty="0">
                <a:latin typeface="Lato Extended"/>
                <a:ea typeface="+mn-ea"/>
                <a:cs typeface="+mn-cs"/>
              </a:rPr>
              <a:t>	</a:t>
            </a:r>
            <a:r>
              <a:rPr lang="en-GB" sz="1900" dirty="0">
                <a:latin typeface="Lato Extended"/>
                <a:ea typeface="+mn-ea"/>
                <a:cs typeface="+mn-cs"/>
              </a:rPr>
              <a:t>Setup and DAQ</a:t>
            </a:r>
          </a:p>
          <a:p>
            <a:pPr defTabSz="457200">
              <a:lnSpc>
                <a:spcPct val="100000"/>
              </a:lnSpc>
              <a:spcBef>
                <a:spcPts val="0"/>
              </a:spcBef>
            </a:pPr>
            <a:r>
              <a:rPr lang="en-GB" sz="1900" dirty="0">
                <a:latin typeface="Lato Extended"/>
                <a:ea typeface="+mn-ea"/>
                <a:cs typeface="+mn-cs"/>
              </a:rPr>
              <a:t>	Capacitor Position Sensing (CPS)</a:t>
            </a:r>
          </a:p>
          <a:p>
            <a:pPr defTabSz="457200">
              <a:lnSpc>
                <a:spcPct val="100000"/>
              </a:lnSpc>
              <a:spcBef>
                <a:spcPts val="0"/>
              </a:spcBef>
              <a:spcAft>
                <a:spcPts val="600"/>
              </a:spcAft>
            </a:pPr>
            <a:r>
              <a:rPr lang="en-GB" sz="1900" dirty="0">
                <a:latin typeface="Lato Extended"/>
                <a:ea typeface="+mn-ea"/>
                <a:cs typeface="+mn-cs"/>
              </a:rPr>
              <a:t>	Homodyne Quadrature Interferometers (</a:t>
            </a:r>
            <a:r>
              <a:rPr lang="en-GB" sz="1900" dirty="0" err="1">
                <a:latin typeface="Lato Extended"/>
                <a:ea typeface="+mn-ea"/>
                <a:cs typeface="+mn-cs"/>
              </a:rPr>
              <a:t>HoQIs</a:t>
            </a:r>
            <a:r>
              <a:rPr lang="en-GB" sz="1900" dirty="0">
                <a:latin typeface="Lato Extended"/>
                <a:ea typeface="+mn-ea"/>
                <a:cs typeface="+mn-cs"/>
              </a:rPr>
              <a:t>)</a:t>
            </a:r>
          </a:p>
          <a:p>
            <a:pPr defTabSz="457200">
              <a:lnSpc>
                <a:spcPct val="100000"/>
              </a:lnSpc>
              <a:spcBef>
                <a:spcPts val="0"/>
              </a:spcBef>
              <a:spcAft>
                <a:spcPts val="600"/>
              </a:spcAft>
            </a:pPr>
            <a:r>
              <a:rPr lang="en-GB" sz="2000" b="1" dirty="0">
                <a:solidFill>
                  <a:srgbClr val="C00000"/>
                </a:solidFill>
                <a:latin typeface="Lato Extended"/>
                <a:ea typeface="+mn-ea"/>
                <a:cs typeface="+mn-cs"/>
              </a:rPr>
              <a:t>Results and Discussion</a:t>
            </a:r>
          </a:p>
          <a:p>
            <a:pPr defTabSz="457200">
              <a:lnSpc>
                <a:spcPct val="100000"/>
              </a:lnSpc>
              <a:spcBef>
                <a:spcPts val="0"/>
              </a:spcBef>
            </a:pPr>
            <a:r>
              <a:rPr lang="en-GB" sz="2100" dirty="0">
                <a:latin typeface="Lato Extended"/>
                <a:ea typeface="+mn-ea"/>
                <a:cs typeface="+mn-cs"/>
              </a:rPr>
              <a:t>	Blended Sensing Test</a:t>
            </a:r>
          </a:p>
          <a:p>
            <a:pPr defTabSz="457200">
              <a:lnSpc>
                <a:spcPct val="100000"/>
              </a:lnSpc>
              <a:spcBef>
                <a:spcPts val="0"/>
              </a:spcBef>
            </a:pPr>
            <a:r>
              <a:rPr lang="en-GB" sz="2100" dirty="0">
                <a:latin typeface="Lato Extended"/>
                <a:ea typeface="+mn-ea"/>
                <a:cs typeface="+mn-cs"/>
              </a:rPr>
              <a:t>	Offset analysis</a:t>
            </a:r>
          </a:p>
          <a:p>
            <a:pPr defTabSz="457200">
              <a:lnSpc>
                <a:spcPct val="100000"/>
              </a:lnSpc>
              <a:spcBef>
                <a:spcPts val="0"/>
              </a:spcBef>
            </a:pPr>
            <a:r>
              <a:rPr lang="en-GB" sz="2100" dirty="0">
                <a:latin typeface="Lato Extended"/>
                <a:ea typeface="+mn-ea"/>
                <a:cs typeface="+mn-cs"/>
              </a:rPr>
              <a:t>	Future investigation</a:t>
            </a:r>
          </a:p>
        </p:txBody>
      </p:sp>
      <p:sp>
        <p:nvSpPr>
          <p:cNvPr id="2" name="Rectangle 1">
            <a:extLst>
              <a:ext uri="{FF2B5EF4-FFF2-40B4-BE49-F238E27FC236}">
                <a16:creationId xmlns:a16="http://schemas.microsoft.com/office/drawing/2014/main" id="{CAACC47A-B73B-F79B-4AB4-871E8669941D}"/>
              </a:ext>
            </a:extLst>
          </p:cNvPr>
          <p:cNvSpPr/>
          <p:nvPr/>
        </p:nvSpPr>
        <p:spPr>
          <a:xfrm>
            <a:off x="-85725" y="-9497"/>
            <a:ext cx="12363450" cy="5572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spTree>
    <p:extLst>
      <p:ext uri="{BB962C8B-B14F-4D97-AF65-F5344CB8AC3E}">
        <p14:creationId xmlns:p14="http://schemas.microsoft.com/office/powerpoint/2010/main" val="3754476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CCD90A2-442C-78B3-6F8B-B07FDABC6DC8}"/>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92031B73-3294-6DA7-D6DC-EFCD502B6635}"/>
              </a:ext>
            </a:extLst>
          </p:cNvPr>
          <p:cNvSpPr>
            <a:spLocks noGrp="1"/>
          </p:cNvSpPr>
          <p:nvPr>
            <p:ph type="sldNum" sz="quarter" idx="12"/>
          </p:nvPr>
        </p:nvSpPr>
        <p:spPr/>
        <p:txBody>
          <a:bodyPr/>
          <a:lstStyle/>
          <a:p>
            <a:fld id="{86D12830-9A95-C347-AB67-7FF77AC87CE5}" type="slidenum">
              <a:rPr lang="en-GB" smtClean="0"/>
              <a:pPr/>
              <a:t>20</a:t>
            </a:fld>
            <a:endParaRPr lang="en-GB" dirty="0"/>
          </a:p>
        </p:txBody>
      </p:sp>
      <p:grpSp>
        <p:nvGrpSpPr>
          <p:cNvPr id="6" name="Group 5">
            <a:extLst>
              <a:ext uri="{FF2B5EF4-FFF2-40B4-BE49-F238E27FC236}">
                <a16:creationId xmlns:a16="http://schemas.microsoft.com/office/drawing/2014/main" id="{E1D4B348-12B2-FBB0-F5FE-7182DEF134D5}"/>
              </a:ext>
            </a:extLst>
          </p:cNvPr>
          <p:cNvGrpSpPr/>
          <p:nvPr/>
        </p:nvGrpSpPr>
        <p:grpSpPr>
          <a:xfrm>
            <a:off x="2459929" y="1510070"/>
            <a:ext cx="954805" cy="1785744"/>
            <a:chOff x="906781" y="3242833"/>
            <a:chExt cx="1136953" cy="2126410"/>
          </a:xfrm>
        </p:grpSpPr>
        <p:sp>
          <p:nvSpPr>
            <p:cNvPr id="7" name="Rectangle 6">
              <a:extLst>
                <a:ext uri="{FF2B5EF4-FFF2-40B4-BE49-F238E27FC236}">
                  <a16:creationId xmlns:a16="http://schemas.microsoft.com/office/drawing/2014/main" id="{FE3AA205-1647-A67D-858F-FDAB782F9015}"/>
                </a:ext>
              </a:extLst>
            </p:cNvPr>
            <p:cNvSpPr/>
            <p:nvPr/>
          </p:nvSpPr>
          <p:spPr>
            <a:xfrm>
              <a:off x="906781" y="3482340"/>
              <a:ext cx="77194" cy="1616434"/>
            </a:xfrm>
            <a:prstGeom prst="rect">
              <a:avLst/>
            </a:prstGeom>
            <a:solidFill>
              <a:srgbClr val="BCD3CE"/>
            </a:solidFill>
            <a:ln>
              <a:solidFill>
                <a:srgbClr val="6775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D471E74-E831-759F-4B2C-182414E6B2EC}"/>
                </a:ext>
              </a:extLst>
            </p:cNvPr>
            <p:cNvSpPr/>
            <p:nvPr/>
          </p:nvSpPr>
          <p:spPr>
            <a:xfrm>
              <a:off x="1966540" y="3482340"/>
              <a:ext cx="77194" cy="1616434"/>
            </a:xfrm>
            <a:prstGeom prst="rect">
              <a:avLst/>
            </a:prstGeom>
            <a:solidFill>
              <a:srgbClr val="BCD3CE"/>
            </a:solidFill>
            <a:ln>
              <a:solidFill>
                <a:srgbClr val="6775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1F916BE5-3294-1A63-406D-CB8C30CFF105}"/>
                </a:ext>
              </a:extLst>
            </p:cNvPr>
            <p:cNvSpPr/>
            <p:nvPr/>
          </p:nvSpPr>
          <p:spPr>
            <a:xfrm>
              <a:off x="983975" y="3769664"/>
              <a:ext cx="99391" cy="274196"/>
            </a:xfrm>
            <a:prstGeom prst="rect">
              <a:avLst/>
            </a:prstGeom>
            <a:solidFill>
              <a:srgbClr val="DCE9FC"/>
            </a:solidFill>
            <a:ln>
              <a:solidFill>
                <a:srgbClr val="6C8E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D07F8F6F-72B7-026A-176A-94E3117DB386}"/>
                </a:ext>
              </a:extLst>
            </p:cNvPr>
            <p:cNvSpPr/>
            <p:nvPr/>
          </p:nvSpPr>
          <p:spPr>
            <a:xfrm>
              <a:off x="983975" y="4568272"/>
              <a:ext cx="99391" cy="274196"/>
            </a:xfrm>
            <a:prstGeom prst="rect">
              <a:avLst/>
            </a:prstGeom>
            <a:solidFill>
              <a:srgbClr val="DCE9FC"/>
            </a:solidFill>
            <a:ln>
              <a:solidFill>
                <a:srgbClr val="6C8E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2A80708C-EC9B-4469-50EA-3CF2496951E4}"/>
                </a:ext>
              </a:extLst>
            </p:cNvPr>
            <p:cNvSpPr/>
            <p:nvPr/>
          </p:nvSpPr>
          <p:spPr>
            <a:xfrm>
              <a:off x="1860749" y="3769664"/>
              <a:ext cx="105791" cy="274196"/>
            </a:xfrm>
            <a:prstGeom prst="rect">
              <a:avLst/>
            </a:prstGeom>
            <a:solidFill>
              <a:srgbClr val="DCE9FC"/>
            </a:solidFill>
            <a:ln>
              <a:solidFill>
                <a:srgbClr val="6C8E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659E6E8A-965B-4284-D7BA-AB50A0014E0C}"/>
                </a:ext>
              </a:extLst>
            </p:cNvPr>
            <p:cNvSpPr/>
            <p:nvPr/>
          </p:nvSpPr>
          <p:spPr>
            <a:xfrm>
              <a:off x="1867148" y="4568272"/>
              <a:ext cx="99391" cy="274196"/>
            </a:xfrm>
            <a:prstGeom prst="rect">
              <a:avLst/>
            </a:prstGeom>
            <a:solidFill>
              <a:srgbClr val="DCE9FC"/>
            </a:solidFill>
            <a:ln>
              <a:solidFill>
                <a:srgbClr val="6C8E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F3A7C9D8-BE0D-CB79-1418-83F3DD681F5F}"/>
                </a:ext>
              </a:extLst>
            </p:cNvPr>
            <p:cNvPicPr>
              <a:picLocks noChangeAspect="1"/>
            </p:cNvPicPr>
            <p:nvPr>
              <p:custDataLst>
                <p:tags r:id="rId6"/>
              </p:custDataLst>
            </p:nvPr>
          </p:nvPicPr>
          <p:blipFill>
            <a:blip r:embed="rId10"/>
            <a:stretch>
              <a:fillRect/>
            </a:stretch>
          </p:blipFill>
          <p:spPr>
            <a:xfrm>
              <a:off x="1304708" y="3242833"/>
              <a:ext cx="164485" cy="109171"/>
            </a:xfrm>
            <a:prstGeom prst="rect">
              <a:avLst/>
            </a:prstGeom>
          </p:spPr>
        </p:pic>
        <p:cxnSp>
          <p:nvCxnSpPr>
            <p:cNvPr id="14" name="Straight Connector 13">
              <a:extLst>
                <a:ext uri="{FF2B5EF4-FFF2-40B4-BE49-F238E27FC236}">
                  <a16:creationId xmlns:a16="http://schemas.microsoft.com/office/drawing/2014/main" id="{E00F6B2F-D60C-58EF-AED2-F12EC75008D2}"/>
                </a:ext>
              </a:extLst>
            </p:cNvPr>
            <p:cNvCxnSpPr>
              <a:cxnSpLocks/>
            </p:cNvCxnSpPr>
            <p:nvPr/>
          </p:nvCxnSpPr>
          <p:spPr>
            <a:xfrm>
              <a:off x="1422362" y="3389034"/>
              <a:ext cx="0" cy="1829950"/>
            </a:xfrm>
            <a:prstGeom prst="line">
              <a:avLst/>
            </a:prstGeom>
            <a:ln w="19050">
              <a:solidFill>
                <a:schemeClr val="tx1"/>
              </a:solidFill>
              <a:prstDash val="sysDash"/>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75EF4EFE-FEF7-6469-44A3-F057555FBF3A}"/>
                </a:ext>
              </a:extLst>
            </p:cNvPr>
            <p:cNvPicPr>
              <a:picLocks noChangeAspect="1"/>
            </p:cNvPicPr>
            <p:nvPr>
              <p:custDataLst>
                <p:tags r:id="rId7"/>
              </p:custDataLst>
            </p:nvPr>
          </p:nvPicPr>
          <p:blipFill>
            <a:blip r:embed="rId11"/>
            <a:stretch>
              <a:fillRect/>
            </a:stretch>
          </p:blipFill>
          <p:spPr>
            <a:xfrm>
              <a:off x="1469193" y="5261527"/>
              <a:ext cx="158663" cy="107716"/>
            </a:xfrm>
            <a:prstGeom prst="rect">
              <a:avLst/>
            </a:prstGeom>
          </p:spPr>
        </p:pic>
        <p:cxnSp>
          <p:nvCxnSpPr>
            <p:cNvPr id="16" name="Straight Connector 15">
              <a:extLst>
                <a:ext uri="{FF2B5EF4-FFF2-40B4-BE49-F238E27FC236}">
                  <a16:creationId xmlns:a16="http://schemas.microsoft.com/office/drawing/2014/main" id="{3EFCFA75-5DE4-D431-2190-63EAA3113486}"/>
                </a:ext>
              </a:extLst>
            </p:cNvPr>
            <p:cNvCxnSpPr>
              <a:cxnSpLocks/>
            </p:cNvCxnSpPr>
            <p:nvPr/>
          </p:nvCxnSpPr>
          <p:spPr>
            <a:xfrm>
              <a:off x="1534324" y="3389034"/>
              <a:ext cx="0" cy="1829950"/>
            </a:xfrm>
            <a:prstGeom prst="line">
              <a:avLst/>
            </a:prstGeom>
            <a:ln w="19050">
              <a:solidFill>
                <a:srgbClr val="FF8001"/>
              </a:solidFill>
              <a:prstDash val="sysDash"/>
            </a:ln>
          </p:spPr>
          <p:style>
            <a:lnRef idx="2">
              <a:schemeClr val="accent1"/>
            </a:lnRef>
            <a:fillRef idx="0">
              <a:schemeClr val="accent1"/>
            </a:fillRef>
            <a:effectRef idx="1">
              <a:schemeClr val="accent1"/>
            </a:effectRef>
            <a:fontRef idx="minor">
              <a:schemeClr val="tx1"/>
            </a:fontRef>
          </p:style>
        </p:cxnSp>
      </p:grpSp>
      <p:sp>
        <p:nvSpPr>
          <p:cNvPr id="17" name="Title 1 1">
            <a:extLst>
              <a:ext uri="{FF2B5EF4-FFF2-40B4-BE49-F238E27FC236}">
                <a16:creationId xmlns:a16="http://schemas.microsoft.com/office/drawing/2014/main" id="{CDF40CA4-C9AE-7841-BBF1-0434120162B2}"/>
              </a:ext>
            </a:extLst>
          </p:cNvPr>
          <p:cNvSpPr>
            <a:spLocks noGrp="1"/>
          </p:cNvSpPr>
          <p:nvPr>
            <p:ph type="title"/>
          </p:nvPr>
        </p:nvSpPr>
        <p:spPr>
          <a:xfrm>
            <a:off x="645458" y="547716"/>
            <a:ext cx="10161494" cy="1009651"/>
          </a:xfrm>
        </p:spPr>
        <p:txBody>
          <a:bodyPr>
            <a:normAutofit/>
          </a:bodyPr>
          <a:lstStyle/>
          <a:p>
            <a:r>
              <a:rPr lang="en-GB" sz="3600" dirty="0"/>
              <a:t>Possible Error: CPS Offset Check</a:t>
            </a:r>
          </a:p>
        </p:txBody>
      </p:sp>
      <p:pic>
        <p:nvPicPr>
          <p:cNvPr id="19" name="Picture 18">
            <a:extLst>
              <a:ext uri="{FF2B5EF4-FFF2-40B4-BE49-F238E27FC236}">
                <a16:creationId xmlns:a16="http://schemas.microsoft.com/office/drawing/2014/main" id="{F5CF9C79-1118-4813-82F6-C3E933076E03}"/>
              </a:ext>
            </a:extLst>
          </p:cNvPr>
          <p:cNvPicPr>
            <a:picLocks noChangeAspect="1"/>
          </p:cNvPicPr>
          <p:nvPr>
            <p:custDataLst>
              <p:tags r:id="rId1"/>
            </p:custDataLst>
          </p:nvPr>
        </p:nvPicPr>
        <p:blipFill>
          <a:blip r:embed="rId12"/>
          <a:stretch>
            <a:fillRect/>
          </a:stretch>
        </p:blipFill>
        <p:spPr>
          <a:xfrm>
            <a:off x="489871" y="3382789"/>
            <a:ext cx="4900439" cy="352627"/>
          </a:xfrm>
          <a:prstGeom prst="rect">
            <a:avLst/>
          </a:prstGeom>
        </p:spPr>
      </p:pic>
      <p:pic>
        <p:nvPicPr>
          <p:cNvPr id="22" name="Picture 21" descr="A graph with red and blue dots&#10;&#10;Description automatically generated">
            <a:extLst>
              <a:ext uri="{FF2B5EF4-FFF2-40B4-BE49-F238E27FC236}">
                <a16:creationId xmlns:a16="http://schemas.microsoft.com/office/drawing/2014/main" id="{63FE2FA0-098A-1F20-2B4E-EA0A1B902A20}"/>
              </a:ext>
            </a:extLst>
          </p:cNvPr>
          <p:cNvPicPr>
            <a:picLocks noChangeAspect="1"/>
          </p:cNvPicPr>
          <p:nvPr/>
        </p:nvPicPr>
        <p:blipFill rotWithShape="1">
          <a:blip r:embed="rId13"/>
          <a:srcRect t="5939"/>
          <a:stretch/>
        </p:blipFill>
        <p:spPr>
          <a:xfrm>
            <a:off x="5706657" y="1377386"/>
            <a:ext cx="5383837" cy="3786695"/>
          </a:xfrm>
          <a:prstGeom prst="rect">
            <a:avLst/>
          </a:prstGeom>
        </p:spPr>
      </p:pic>
      <p:sp>
        <p:nvSpPr>
          <p:cNvPr id="25" name="Cross 24">
            <a:extLst>
              <a:ext uri="{FF2B5EF4-FFF2-40B4-BE49-F238E27FC236}">
                <a16:creationId xmlns:a16="http://schemas.microsoft.com/office/drawing/2014/main" id="{2819A557-214A-D8C9-4537-CCFB8B8501F4}"/>
              </a:ext>
            </a:extLst>
          </p:cNvPr>
          <p:cNvSpPr/>
          <p:nvPr/>
        </p:nvSpPr>
        <p:spPr>
          <a:xfrm rot="4591263">
            <a:off x="8396529" y="3035587"/>
            <a:ext cx="213232" cy="213232"/>
          </a:xfrm>
          <a:prstGeom prst="plus">
            <a:avLst>
              <a:gd name="adj" fmla="val 50000"/>
            </a:avLst>
          </a:prstGeom>
          <a:solidFill>
            <a:schemeClr val="accent2"/>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itle 1 3 2 2 1 1">
            <a:extLst>
              <a:ext uri="{FF2B5EF4-FFF2-40B4-BE49-F238E27FC236}">
                <a16:creationId xmlns:a16="http://schemas.microsoft.com/office/drawing/2014/main" id="{A79F8C70-8E80-E3C9-6107-F80027D25A2F}"/>
              </a:ext>
            </a:extLst>
          </p:cNvPr>
          <p:cNvSpPr txBox="1">
            <a:spLocks/>
          </p:cNvSpPr>
          <p:nvPr/>
        </p:nvSpPr>
        <p:spPr>
          <a:xfrm>
            <a:off x="8731559" y="3015635"/>
            <a:ext cx="2130521" cy="579029"/>
          </a:xfrm>
          <a:prstGeom prst="rect">
            <a:avLst/>
          </a:prstGeom>
        </p:spPr>
        <p:txBody>
          <a:bodyPr vert="horz" lIns="91440" tIns="45720" rIns="91440" bIns="45720" rtlCol="0" anchor="ctr">
            <a:no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pPr>
              <a:spcAft>
                <a:spcPts val="600"/>
              </a:spcAft>
            </a:pPr>
            <a:r>
              <a:rPr lang="en-GB" sz="1600" b="0" dirty="0"/>
              <a:t>Biggest gradient point</a:t>
            </a:r>
            <a:endParaRPr lang="en-GB" sz="1600" b="0" baseline="-25000" dirty="0"/>
          </a:p>
        </p:txBody>
      </p:sp>
      <p:pic>
        <p:nvPicPr>
          <p:cNvPr id="29" name="Picture 28">
            <a:extLst>
              <a:ext uri="{FF2B5EF4-FFF2-40B4-BE49-F238E27FC236}">
                <a16:creationId xmlns:a16="http://schemas.microsoft.com/office/drawing/2014/main" id="{311E51DE-2CE7-F88C-C8E3-B373E2E6BBF8}"/>
              </a:ext>
            </a:extLst>
          </p:cNvPr>
          <p:cNvPicPr>
            <a:picLocks noChangeAspect="1"/>
          </p:cNvPicPr>
          <p:nvPr>
            <p:custDataLst>
              <p:tags r:id="rId2"/>
            </p:custDataLst>
          </p:nvPr>
        </p:nvPicPr>
        <p:blipFill>
          <a:blip r:embed="rId14"/>
          <a:stretch>
            <a:fillRect/>
          </a:stretch>
        </p:blipFill>
        <p:spPr>
          <a:xfrm>
            <a:off x="6694217" y="5143267"/>
            <a:ext cx="3828288" cy="425907"/>
          </a:xfrm>
          <a:prstGeom prst="rect">
            <a:avLst/>
          </a:prstGeom>
        </p:spPr>
      </p:pic>
      <p:pic>
        <p:nvPicPr>
          <p:cNvPr id="31" name="Picture 30">
            <a:extLst>
              <a:ext uri="{FF2B5EF4-FFF2-40B4-BE49-F238E27FC236}">
                <a16:creationId xmlns:a16="http://schemas.microsoft.com/office/drawing/2014/main" id="{2D54D0FD-F0E2-9978-7F49-8C39163E56D8}"/>
              </a:ext>
            </a:extLst>
          </p:cNvPr>
          <p:cNvPicPr>
            <a:picLocks noChangeAspect="1"/>
          </p:cNvPicPr>
          <p:nvPr>
            <p:custDataLst>
              <p:tags r:id="rId3"/>
            </p:custDataLst>
          </p:nvPr>
        </p:nvPicPr>
        <p:blipFill>
          <a:blip r:embed="rId15"/>
          <a:stretch>
            <a:fillRect/>
          </a:stretch>
        </p:blipFill>
        <p:spPr>
          <a:xfrm>
            <a:off x="6647868" y="5748299"/>
            <a:ext cx="1517075" cy="352628"/>
          </a:xfrm>
          <a:prstGeom prst="rect">
            <a:avLst/>
          </a:prstGeom>
        </p:spPr>
      </p:pic>
      <p:cxnSp>
        <p:nvCxnSpPr>
          <p:cNvPr id="33" name="Straight Arrow Connector 32">
            <a:extLst>
              <a:ext uri="{FF2B5EF4-FFF2-40B4-BE49-F238E27FC236}">
                <a16:creationId xmlns:a16="http://schemas.microsoft.com/office/drawing/2014/main" id="{45CB072A-AE76-9190-8F35-F0AEEAA7EC12}"/>
              </a:ext>
            </a:extLst>
          </p:cNvPr>
          <p:cNvCxnSpPr>
            <a:cxnSpLocks/>
          </p:cNvCxnSpPr>
          <p:nvPr/>
        </p:nvCxnSpPr>
        <p:spPr>
          <a:xfrm>
            <a:off x="8313642" y="5903089"/>
            <a:ext cx="4179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itle 1 3 2 2 1 2">
            <a:extLst>
              <a:ext uri="{FF2B5EF4-FFF2-40B4-BE49-F238E27FC236}">
                <a16:creationId xmlns:a16="http://schemas.microsoft.com/office/drawing/2014/main" id="{19681136-2F54-994E-9996-A83A18E588DA}"/>
              </a:ext>
            </a:extLst>
          </p:cNvPr>
          <p:cNvSpPr txBox="1">
            <a:spLocks/>
          </p:cNvSpPr>
          <p:nvPr/>
        </p:nvSpPr>
        <p:spPr>
          <a:xfrm>
            <a:off x="8688430" y="5613574"/>
            <a:ext cx="1517076" cy="579029"/>
          </a:xfrm>
          <a:prstGeom prst="rect">
            <a:avLst/>
          </a:prstGeom>
        </p:spPr>
        <p:txBody>
          <a:bodyPr vert="horz" lIns="91440" tIns="45720" rIns="91440" bIns="45720" rtlCol="0" anchor="ctr">
            <a:no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pPr>
              <a:spcAft>
                <a:spcPts val="600"/>
              </a:spcAft>
            </a:pPr>
            <a:r>
              <a:rPr lang="en-GB" sz="1600" b="0" dirty="0"/>
              <a:t>sensing noise</a:t>
            </a:r>
            <a:endParaRPr lang="en-GB" sz="1600" b="0" baseline="-25000" dirty="0"/>
          </a:p>
        </p:txBody>
      </p:sp>
      <p:sp>
        <p:nvSpPr>
          <p:cNvPr id="3" name="Rectangle 2">
            <a:extLst>
              <a:ext uri="{FF2B5EF4-FFF2-40B4-BE49-F238E27FC236}">
                <a16:creationId xmlns:a16="http://schemas.microsoft.com/office/drawing/2014/main" id="{553CB205-4A66-2653-536A-980B050D3113}"/>
              </a:ext>
            </a:extLst>
          </p:cNvPr>
          <p:cNvSpPr/>
          <p:nvPr/>
        </p:nvSpPr>
        <p:spPr>
          <a:xfrm>
            <a:off x="2205790" y="4528589"/>
            <a:ext cx="1499600" cy="1499601"/>
          </a:xfrm>
          <a:prstGeom prst="rect">
            <a:avLst/>
          </a:prstGeom>
          <a:noFill/>
          <a:ln w="114300">
            <a:solidFill>
              <a:srgbClr val="AEAE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Straight Connector 29">
            <a:extLst>
              <a:ext uri="{FF2B5EF4-FFF2-40B4-BE49-F238E27FC236}">
                <a16:creationId xmlns:a16="http://schemas.microsoft.com/office/drawing/2014/main" id="{420E171C-FD9C-B631-4C51-243DB6AF3A1A}"/>
              </a:ext>
            </a:extLst>
          </p:cNvPr>
          <p:cNvCxnSpPr>
            <a:stCxn id="3" idx="0"/>
            <a:endCxn id="3" idx="2"/>
          </p:cNvCxnSpPr>
          <p:nvPr/>
        </p:nvCxnSpPr>
        <p:spPr>
          <a:xfrm>
            <a:off x="2955590" y="4528589"/>
            <a:ext cx="0" cy="1499601"/>
          </a:xfrm>
          <a:prstGeom prst="line">
            <a:avLst/>
          </a:prstGeom>
          <a:ln w="19050">
            <a:prstDash val="sysDash"/>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5E0598C-A448-88F4-71DE-A8E2E561CE26}"/>
              </a:ext>
            </a:extLst>
          </p:cNvPr>
          <p:cNvCxnSpPr>
            <a:cxnSpLocks/>
          </p:cNvCxnSpPr>
          <p:nvPr/>
        </p:nvCxnSpPr>
        <p:spPr>
          <a:xfrm rot="16200000">
            <a:off x="2950915" y="4548367"/>
            <a:ext cx="0" cy="1499600"/>
          </a:xfrm>
          <a:prstGeom prst="line">
            <a:avLst/>
          </a:prstGeom>
          <a:ln w="19050">
            <a:prstDash val="sysDash"/>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F814558-A274-564A-11E1-72F022937095}"/>
              </a:ext>
            </a:extLst>
          </p:cNvPr>
          <p:cNvCxnSpPr>
            <a:cxnSpLocks/>
          </p:cNvCxnSpPr>
          <p:nvPr/>
        </p:nvCxnSpPr>
        <p:spPr>
          <a:xfrm>
            <a:off x="3064200" y="4528589"/>
            <a:ext cx="0" cy="1499601"/>
          </a:xfrm>
          <a:prstGeom prst="line">
            <a:avLst/>
          </a:prstGeom>
          <a:ln w="19050">
            <a:solidFill>
              <a:srgbClr val="FF8001"/>
            </a:solidFill>
            <a:prstDash val="sysDash"/>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6DEC5B8-6627-F5E1-2B93-6AF4756312F4}"/>
              </a:ext>
            </a:extLst>
          </p:cNvPr>
          <p:cNvCxnSpPr>
            <a:cxnSpLocks/>
          </p:cNvCxnSpPr>
          <p:nvPr/>
        </p:nvCxnSpPr>
        <p:spPr>
          <a:xfrm rot="16200000">
            <a:off x="2955590" y="4369942"/>
            <a:ext cx="0" cy="1499600"/>
          </a:xfrm>
          <a:prstGeom prst="line">
            <a:avLst/>
          </a:prstGeom>
          <a:ln w="19050">
            <a:solidFill>
              <a:srgbClr val="FF8001"/>
            </a:solidFill>
            <a:prstDash val="sysDash"/>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1DAF55B2-600C-6622-F68F-737DA9F0CAE6}"/>
              </a:ext>
            </a:extLst>
          </p:cNvPr>
          <p:cNvPicPr>
            <a:picLocks noChangeAspect="1"/>
          </p:cNvPicPr>
          <p:nvPr>
            <p:custDataLst>
              <p:tags r:id="rId4"/>
            </p:custDataLst>
          </p:nvPr>
        </p:nvPicPr>
        <p:blipFill>
          <a:blip r:embed="rId16"/>
          <a:stretch>
            <a:fillRect/>
          </a:stretch>
        </p:blipFill>
        <p:spPr>
          <a:xfrm>
            <a:off x="1067363" y="5470337"/>
            <a:ext cx="1046972" cy="237948"/>
          </a:xfrm>
          <a:prstGeom prst="rect">
            <a:avLst/>
          </a:prstGeom>
        </p:spPr>
      </p:pic>
      <p:pic>
        <p:nvPicPr>
          <p:cNvPr id="23" name="Picture 22">
            <a:extLst>
              <a:ext uri="{FF2B5EF4-FFF2-40B4-BE49-F238E27FC236}">
                <a16:creationId xmlns:a16="http://schemas.microsoft.com/office/drawing/2014/main" id="{ED9AD407-31BA-F6EB-90DE-A1BBFCF338FE}"/>
              </a:ext>
            </a:extLst>
          </p:cNvPr>
          <p:cNvPicPr>
            <a:picLocks noChangeAspect="1"/>
          </p:cNvPicPr>
          <p:nvPr>
            <p:custDataLst>
              <p:tags r:id="rId5"/>
            </p:custDataLst>
          </p:nvPr>
        </p:nvPicPr>
        <p:blipFill>
          <a:blip r:embed="rId17"/>
          <a:stretch>
            <a:fillRect/>
          </a:stretch>
        </p:blipFill>
        <p:spPr>
          <a:xfrm>
            <a:off x="3792498" y="4713947"/>
            <a:ext cx="1037453" cy="237948"/>
          </a:xfrm>
          <a:prstGeom prst="rect">
            <a:avLst/>
          </a:prstGeom>
        </p:spPr>
      </p:pic>
      <p:sp>
        <p:nvSpPr>
          <p:cNvPr id="24" name="Rectangle 23">
            <a:extLst>
              <a:ext uri="{FF2B5EF4-FFF2-40B4-BE49-F238E27FC236}">
                <a16:creationId xmlns:a16="http://schemas.microsoft.com/office/drawing/2014/main" id="{14963002-2BB1-4E28-BC4A-08533F4F8504}"/>
              </a:ext>
            </a:extLst>
          </p:cNvPr>
          <p:cNvSpPr/>
          <p:nvPr/>
        </p:nvSpPr>
        <p:spPr>
          <a:xfrm>
            <a:off x="3757713" y="5232386"/>
            <a:ext cx="522519" cy="108892"/>
          </a:xfrm>
          <a:prstGeom prst="rect">
            <a:avLst/>
          </a:prstGeom>
          <a:solidFill>
            <a:srgbClr val="FAA9CC"/>
          </a:solidFill>
          <a:ln>
            <a:solidFill>
              <a:srgbClr val="FF70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CA6F81C6-6BE7-C8F9-2E40-6A4339A48D57}"/>
              </a:ext>
            </a:extLst>
          </p:cNvPr>
          <p:cNvSpPr/>
          <p:nvPr/>
        </p:nvSpPr>
        <p:spPr>
          <a:xfrm rot="5400000">
            <a:off x="2682288" y="4168724"/>
            <a:ext cx="522519" cy="108892"/>
          </a:xfrm>
          <a:prstGeom prst="rect">
            <a:avLst/>
          </a:prstGeom>
          <a:solidFill>
            <a:srgbClr val="FAA9CC"/>
          </a:solidFill>
          <a:ln>
            <a:solidFill>
              <a:srgbClr val="FF70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E7C7EBB6-B3C9-2892-2262-7BCC6A9CA2FC}"/>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Displacement Sensors for Test Mass </a:t>
            </a:r>
            <a:endParaRPr lang="en-GB" sz="2000" dirty="0">
              <a:solidFill>
                <a:schemeClr val="bg1"/>
              </a:solidFill>
            </a:endParaRPr>
          </a:p>
        </p:txBody>
      </p:sp>
      <p:sp>
        <p:nvSpPr>
          <p:cNvPr id="21" name="Title 1 3 2 2 1 2">
            <a:extLst>
              <a:ext uri="{FF2B5EF4-FFF2-40B4-BE49-F238E27FC236}">
                <a16:creationId xmlns:a16="http://schemas.microsoft.com/office/drawing/2014/main" id="{F6384A59-943E-164B-AFC0-950746ACA1EF}"/>
              </a:ext>
            </a:extLst>
          </p:cNvPr>
          <p:cNvSpPr txBox="1">
            <a:spLocks/>
          </p:cNvSpPr>
          <p:nvPr/>
        </p:nvSpPr>
        <p:spPr>
          <a:xfrm>
            <a:off x="10522505" y="5613574"/>
            <a:ext cx="1517076" cy="579029"/>
          </a:xfrm>
          <a:prstGeom prst="rect">
            <a:avLst/>
          </a:prstGeom>
        </p:spPr>
        <p:txBody>
          <a:bodyPr vert="horz" lIns="91440" tIns="45720" rIns="91440" bIns="45720" rtlCol="0" anchor="ctr">
            <a:no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pPr>
              <a:spcAft>
                <a:spcPts val="600"/>
              </a:spcAft>
            </a:pPr>
            <a:r>
              <a:rPr lang="en-GB" sz="1600" b="0" dirty="0"/>
              <a:t>Miscalibration force </a:t>
            </a:r>
          </a:p>
          <a:p>
            <a:pPr>
              <a:spcAft>
                <a:spcPts val="600"/>
              </a:spcAft>
            </a:pPr>
            <a:r>
              <a:rPr lang="en-GB" sz="1600" b="0" baseline="-25000" dirty="0"/>
              <a:t>loo</a:t>
            </a:r>
          </a:p>
        </p:txBody>
      </p:sp>
      <p:cxnSp>
        <p:nvCxnSpPr>
          <p:cNvPr id="28" name="Straight Arrow Connector 27">
            <a:extLst>
              <a:ext uri="{FF2B5EF4-FFF2-40B4-BE49-F238E27FC236}">
                <a16:creationId xmlns:a16="http://schemas.microsoft.com/office/drawing/2014/main" id="{A41C4D09-088D-14A8-6D1F-40EB8E7E3101}"/>
              </a:ext>
            </a:extLst>
          </p:cNvPr>
          <p:cNvCxnSpPr>
            <a:cxnSpLocks/>
          </p:cNvCxnSpPr>
          <p:nvPr/>
        </p:nvCxnSpPr>
        <p:spPr>
          <a:xfrm>
            <a:off x="10189261" y="5924613"/>
            <a:ext cx="4179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itle 1 3 2 2 1 2">
            <a:extLst>
              <a:ext uri="{FF2B5EF4-FFF2-40B4-BE49-F238E27FC236}">
                <a16:creationId xmlns:a16="http://schemas.microsoft.com/office/drawing/2014/main" id="{30ADAE96-C42C-2F37-A5A5-D0EB36D9DEA4}"/>
              </a:ext>
            </a:extLst>
          </p:cNvPr>
          <p:cNvSpPr txBox="1">
            <a:spLocks/>
          </p:cNvSpPr>
          <p:nvPr/>
        </p:nvSpPr>
        <p:spPr>
          <a:xfrm>
            <a:off x="3172685" y="6386740"/>
            <a:ext cx="4900439" cy="579029"/>
          </a:xfrm>
          <a:prstGeom prst="rect">
            <a:avLst/>
          </a:prstGeom>
        </p:spPr>
        <p:txBody>
          <a:bodyPr vert="horz" lIns="91440" tIns="45720" rIns="91440" bIns="45720" rtlCol="0" anchor="ctr">
            <a:no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pPr>
              <a:spcAft>
                <a:spcPts val="600"/>
              </a:spcAft>
            </a:pPr>
            <a:r>
              <a:rPr lang="en-GB" sz="1600" b="0" dirty="0"/>
              <a:t>Reasonable mechanical variable that are negligible     </a:t>
            </a:r>
            <a:endParaRPr lang="en-GB" sz="1600" b="0" baseline="-25000" dirty="0"/>
          </a:p>
        </p:txBody>
      </p:sp>
    </p:spTree>
    <p:extLst>
      <p:ext uri="{BB962C8B-B14F-4D97-AF65-F5344CB8AC3E}">
        <p14:creationId xmlns:p14="http://schemas.microsoft.com/office/powerpoint/2010/main" val="3214217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C3235-A05D-D1B9-CF32-9CF274806CF4}"/>
              </a:ext>
            </a:extLst>
          </p:cNvPr>
          <p:cNvSpPr>
            <a:spLocks noGrp="1"/>
          </p:cNvSpPr>
          <p:nvPr>
            <p:ph type="title"/>
          </p:nvPr>
        </p:nvSpPr>
        <p:spPr/>
        <p:txBody>
          <a:bodyPr/>
          <a:lstStyle/>
          <a:p>
            <a:r>
              <a:rPr lang="en-GB" dirty="0"/>
              <a:t>Relative Position Sensing: </a:t>
            </a:r>
            <a:r>
              <a:rPr lang="en-GB" dirty="0" err="1"/>
              <a:t>HoQIs</a:t>
            </a:r>
            <a:r>
              <a:rPr lang="en-GB" dirty="0"/>
              <a:t> </a:t>
            </a:r>
          </a:p>
        </p:txBody>
      </p:sp>
      <p:sp>
        <p:nvSpPr>
          <p:cNvPr id="4" name="Date Placeholder 3">
            <a:extLst>
              <a:ext uri="{FF2B5EF4-FFF2-40B4-BE49-F238E27FC236}">
                <a16:creationId xmlns:a16="http://schemas.microsoft.com/office/drawing/2014/main" id="{738DEA5D-EF08-077A-2CAE-AC324740E2FD}"/>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B0EA2A49-4DCC-981E-0D06-781D7F139D54}"/>
              </a:ext>
            </a:extLst>
          </p:cNvPr>
          <p:cNvSpPr>
            <a:spLocks noGrp="1"/>
          </p:cNvSpPr>
          <p:nvPr>
            <p:ph type="sldNum" sz="quarter" idx="12"/>
          </p:nvPr>
        </p:nvSpPr>
        <p:spPr/>
        <p:txBody>
          <a:bodyPr/>
          <a:lstStyle/>
          <a:p>
            <a:fld id="{86D12830-9A95-C347-AB67-7FF77AC87CE5}" type="slidenum">
              <a:rPr lang="en-GB" smtClean="0"/>
              <a:pPr/>
              <a:t>21</a:t>
            </a:fld>
            <a:endParaRPr lang="en-GB" dirty="0"/>
          </a:p>
        </p:txBody>
      </p:sp>
      <p:sp>
        <p:nvSpPr>
          <p:cNvPr id="6" name="TextBox 5">
            <a:extLst>
              <a:ext uri="{FF2B5EF4-FFF2-40B4-BE49-F238E27FC236}">
                <a16:creationId xmlns:a16="http://schemas.microsoft.com/office/drawing/2014/main" id="{88596B68-8B38-841D-75CC-3D773992244F}"/>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Displacement Sensors for Test Mass </a:t>
            </a:r>
            <a:endParaRPr lang="en-GB" sz="2000" dirty="0">
              <a:solidFill>
                <a:schemeClr val="bg1"/>
              </a:solidFill>
            </a:endParaRPr>
          </a:p>
        </p:txBody>
      </p:sp>
      <p:pic>
        <p:nvPicPr>
          <p:cNvPr id="7" name="Content Placeholder 3">
            <a:extLst>
              <a:ext uri="{FF2B5EF4-FFF2-40B4-BE49-F238E27FC236}">
                <a16:creationId xmlns:a16="http://schemas.microsoft.com/office/drawing/2014/main" id="{823E87D4-F3B4-6BC6-35B6-3F2C32059114}"/>
              </a:ext>
            </a:extLst>
          </p:cNvPr>
          <p:cNvPicPr>
            <a:picLocks noChangeAspect="1"/>
          </p:cNvPicPr>
          <p:nvPr/>
        </p:nvPicPr>
        <p:blipFill rotWithShape="1">
          <a:blip r:embed="rId5"/>
          <a:srcRect l="3726" t="8987" r="6285"/>
          <a:stretch/>
        </p:blipFill>
        <p:spPr>
          <a:xfrm>
            <a:off x="181322" y="1978072"/>
            <a:ext cx="6896244" cy="3765089"/>
          </a:xfrm>
          <a:prstGeom prst="rect">
            <a:avLst/>
          </a:prstGeom>
        </p:spPr>
      </p:pic>
      <p:pic>
        <p:nvPicPr>
          <p:cNvPr id="13" name="Picture 12">
            <a:extLst>
              <a:ext uri="{FF2B5EF4-FFF2-40B4-BE49-F238E27FC236}">
                <a16:creationId xmlns:a16="http://schemas.microsoft.com/office/drawing/2014/main" id="{8DA92B1E-617D-2E7B-F3C7-0C049EADCFC4}"/>
              </a:ext>
            </a:extLst>
          </p:cNvPr>
          <p:cNvPicPr>
            <a:picLocks noChangeAspect="1"/>
          </p:cNvPicPr>
          <p:nvPr/>
        </p:nvPicPr>
        <p:blipFill>
          <a:blip r:embed="rId6"/>
          <a:stretch>
            <a:fillRect/>
          </a:stretch>
        </p:blipFill>
        <p:spPr>
          <a:xfrm>
            <a:off x="8094098" y="1274433"/>
            <a:ext cx="3550183" cy="1978617"/>
          </a:xfrm>
          <a:prstGeom prst="rect">
            <a:avLst/>
          </a:prstGeom>
        </p:spPr>
      </p:pic>
      <p:sp>
        <p:nvSpPr>
          <p:cNvPr id="10" name="Rectangle 9">
            <a:extLst>
              <a:ext uri="{FF2B5EF4-FFF2-40B4-BE49-F238E27FC236}">
                <a16:creationId xmlns:a16="http://schemas.microsoft.com/office/drawing/2014/main" id="{9AA4FB9C-8CBC-4E39-1A64-7B1ABADBBC71}"/>
              </a:ext>
            </a:extLst>
          </p:cNvPr>
          <p:cNvSpPr/>
          <p:nvPr/>
        </p:nvSpPr>
        <p:spPr>
          <a:xfrm>
            <a:off x="7156604" y="4487024"/>
            <a:ext cx="739485" cy="801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400">
              <a:lnSpc>
                <a:spcPct val="90000"/>
              </a:lnSpc>
            </a:pPr>
            <a:r>
              <a:rPr lang="en-GB" sz="1600" b="1" dirty="0">
                <a:solidFill>
                  <a:schemeClr val="bg1"/>
                </a:solidFill>
                <a:latin typeface="Lato Extended"/>
              </a:rPr>
              <a:t>  TM</a:t>
            </a:r>
          </a:p>
        </p:txBody>
      </p:sp>
      <p:sp>
        <p:nvSpPr>
          <p:cNvPr id="3" name="Content Placeholder 2">
            <a:extLst>
              <a:ext uri="{FF2B5EF4-FFF2-40B4-BE49-F238E27FC236}">
                <a16:creationId xmlns:a16="http://schemas.microsoft.com/office/drawing/2014/main" id="{2F706AFE-16C2-8D3E-FD99-3691A1E981F0}"/>
              </a:ext>
            </a:extLst>
          </p:cNvPr>
          <p:cNvSpPr>
            <a:spLocks noGrp="1"/>
          </p:cNvSpPr>
          <p:nvPr>
            <p:ph idx="1"/>
          </p:nvPr>
        </p:nvSpPr>
        <p:spPr>
          <a:xfrm>
            <a:off x="6466208" y="3835536"/>
            <a:ext cx="1429881" cy="661259"/>
          </a:xfrm>
        </p:spPr>
        <p:txBody>
          <a:bodyPr>
            <a:normAutofit/>
          </a:bodyPr>
          <a:lstStyle/>
          <a:p>
            <a:pPr marL="0" indent="0">
              <a:spcBef>
                <a:spcPts val="0"/>
              </a:spcBef>
              <a:buNone/>
            </a:pPr>
            <a:r>
              <a:rPr lang="en-GB" sz="1600" dirty="0"/>
              <a:t>Reference </a:t>
            </a:r>
          </a:p>
          <a:p>
            <a:pPr marL="0" indent="0">
              <a:spcBef>
                <a:spcPts val="0"/>
              </a:spcBef>
              <a:buNone/>
            </a:pPr>
            <a:r>
              <a:rPr lang="en-GB" sz="1600" dirty="0"/>
              <a:t>Arm</a:t>
            </a:r>
          </a:p>
        </p:txBody>
      </p:sp>
      <p:pic>
        <p:nvPicPr>
          <p:cNvPr id="9" name="Picture 8">
            <a:extLst>
              <a:ext uri="{FF2B5EF4-FFF2-40B4-BE49-F238E27FC236}">
                <a16:creationId xmlns:a16="http://schemas.microsoft.com/office/drawing/2014/main" id="{AD2419D7-9691-3E63-96E7-43D69D5AA0F6}"/>
              </a:ext>
            </a:extLst>
          </p:cNvPr>
          <p:cNvPicPr>
            <a:picLocks noChangeAspect="1"/>
          </p:cNvPicPr>
          <p:nvPr>
            <p:custDataLst>
              <p:tags r:id="rId1"/>
            </p:custDataLst>
          </p:nvPr>
        </p:nvPicPr>
        <p:blipFill>
          <a:blip r:embed="rId7"/>
          <a:stretch>
            <a:fillRect/>
          </a:stretch>
        </p:blipFill>
        <p:spPr>
          <a:xfrm>
            <a:off x="8854823" y="4567892"/>
            <a:ext cx="2254754" cy="1092596"/>
          </a:xfrm>
          <a:prstGeom prst="rect">
            <a:avLst/>
          </a:prstGeom>
        </p:spPr>
      </p:pic>
      <p:pic>
        <p:nvPicPr>
          <p:cNvPr id="12" name="Picture 11">
            <a:extLst>
              <a:ext uri="{FF2B5EF4-FFF2-40B4-BE49-F238E27FC236}">
                <a16:creationId xmlns:a16="http://schemas.microsoft.com/office/drawing/2014/main" id="{5C599ACB-9459-1546-E51F-DD65364B40C9}"/>
              </a:ext>
            </a:extLst>
          </p:cNvPr>
          <p:cNvPicPr>
            <a:picLocks noChangeAspect="1"/>
          </p:cNvPicPr>
          <p:nvPr>
            <p:custDataLst>
              <p:tags r:id="rId2"/>
            </p:custDataLst>
          </p:nvPr>
        </p:nvPicPr>
        <p:blipFill>
          <a:blip r:embed="rId8"/>
          <a:stretch>
            <a:fillRect/>
          </a:stretch>
        </p:blipFill>
        <p:spPr>
          <a:xfrm>
            <a:off x="8854823" y="3463055"/>
            <a:ext cx="1518336" cy="1021662"/>
          </a:xfrm>
          <a:prstGeom prst="rect">
            <a:avLst/>
          </a:prstGeom>
        </p:spPr>
      </p:pic>
      <p:sp>
        <p:nvSpPr>
          <p:cNvPr id="8" name="TextBox 7">
            <a:extLst>
              <a:ext uri="{FF2B5EF4-FFF2-40B4-BE49-F238E27FC236}">
                <a16:creationId xmlns:a16="http://schemas.microsoft.com/office/drawing/2014/main" id="{31E73280-45B1-8A3A-DA1D-458C672BD40C}"/>
              </a:ext>
            </a:extLst>
          </p:cNvPr>
          <p:cNvSpPr txBox="1"/>
          <p:nvPr/>
        </p:nvSpPr>
        <p:spPr>
          <a:xfrm>
            <a:off x="6388869" y="5379502"/>
            <a:ext cx="1377393" cy="215444"/>
          </a:xfrm>
          <a:prstGeom prst="rect">
            <a:avLst/>
          </a:prstGeom>
          <a:noFill/>
        </p:spPr>
        <p:txBody>
          <a:bodyPr wrap="square">
            <a:spAutoFit/>
          </a:bodyPr>
          <a:lstStyle/>
          <a:p>
            <a:r>
              <a:rPr lang="en-US" sz="800" dirty="0"/>
              <a:t>Credit: C. Mow-Lowry</a:t>
            </a:r>
            <a:endParaRPr lang="en-US" altLang="zh-CN" sz="800" dirty="0"/>
          </a:p>
        </p:txBody>
      </p:sp>
      <p:sp>
        <p:nvSpPr>
          <p:cNvPr id="11" name="TextBox 10">
            <a:extLst>
              <a:ext uri="{FF2B5EF4-FFF2-40B4-BE49-F238E27FC236}">
                <a16:creationId xmlns:a16="http://schemas.microsoft.com/office/drawing/2014/main" id="{1E2072A7-64F0-EAED-D1EA-1DDC7F572524}"/>
              </a:ext>
            </a:extLst>
          </p:cNvPr>
          <p:cNvSpPr txBox="1"/>
          <p:nvPr/>
        </p:nvSpPr>
        <p:spPr>
          <a:xfrm>
            <a:off x="353201" y="5440752"/>
            <a:ext cx="1377393" cy="215444"/>
          </a:xfrm>
          <a:prstGeom prst="rect">
            <a:avLst/>
          </a:prstGeom>
          <a:noFill/>
        </p:spPr>
        <p:txBody>
          <a:bodyPr wrap="square">
            <a:spAutoFit/>
          </a:bodyPr>
          <a:lstStyle/>
          <a:p>
            <a:r>
              <a:rPr lang="en-US" sz="800" dirty="0"/>
              <a:t>Credit: C. Mow-Lowry</a:t>
            </a:r>
            <a:endParaRPr lang="en-US" altLang="zh-CN" sz="800" dirty="0"/>
          </a:p>
        </p:txBody>
      </p:sp>
    </p:spTree>
    <p:extLst>
      <p:ext uri="{BB962C8B-B14F-4D97-AF65-F5344CB8AC3E}">
        <p14:creationId xmlns:p14="http://schemas.microsoft.com/office/powerpoint/2010/main" val="1470754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C3235-A05D-D1B9-CF32-9CF274806CF4}"/>
              </a:ext>
            </a:extLst>
          </p:cNvPr>
          <p:cNvSpPr>
            <a:spLocks noGrp="1"/>
          </p:cNvSpPr>
          <p:nvPr>
            <p:ph type="title"/>
          </p:nvPr>
        </p:nvSpPr>
        <p:spPr/>
        <p:txBody>
          <a:bodyPr/>
          <a:lstStyle/>
          <a:p>
            <a:r>
              <a:rPr lang="en-GB" dirty="0"/>
              <a:t>Relative Position Sensing: </a:t>
            </a:r>
            <a:r>
              <a:rPr lang="en-GB" dirty="0" err="1"/>
              <a:t>HoQIs</a:t>
            </a:r>
            <a:r>
              <a:rPr lang="en-GB" dirty="0"/>
              <a:t> </a:t>
            </a:r>
          </a:p>
        </p:txBody>
      </p:sp>
      <p:sp>
        <p:nvSpPr>
          <p:cNvPr id="4" name="Date Placeholder 3">
            <a:extLst>
              <a:ext uri="{FF2B5EF4-FFF2-40B4-BE49-F238E27FC236}">
                <a16:creationId xmlns:a16="http://schemas.microsoft.com/office/drawing/2014/main" id="{738DEA5D-EF08-077A-2CAE-AC324740E2FD}"/>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B0EA2A49-4DCC-981E-0D06-781D7F139D54}"/>
              </a:ext>
            </a:extLst>
          </p:cNvPr>
          <p:cNvSpPr>
            <a:spLocks noGrp="1"/>
          </p:cNvSpPr>
          <p:nvPr>
            <p:ph type="sldNum" sz="quarter" idx="12"/>
          </p:nvPr>
        </p:nvSpPr>
        <p:spPr/>
        <p:txBody>
          <a:bodyPr/>
          <a:lstStyle/>
          <a:p>
            <a:fld id="{86D12830-9A95-C347-AB67-7FF77AC87CE5}" type="slidenum">
              <a:rPr lang="en-GB" smtClean="0"/>
              <a:pPr/>
              <a:t>22</a:t>
            </a:fld>
            <a:endParaRPr lang="en-GB" dirty="0"/>
          </a:p>
        </p:txBody>
      </p:sp>
      <p:sp>
        <p:nvSpPr>
          <p:cNvPr id="6" name="TextBox 5">
            <a:extLst>
              <a:ext uri="{FF2B5EF4-FFF2-40B4-BE49-F238E27FC236}">
                <a16:creationId xmlns:a16="http://schemas.microsoft.com/office/drawing/2014/main" id="{88596B68-8B38-841D-75CC-3D773992244F}"/>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Displacement Sensors for Test Mass </a:t>
            </a:r>
            <a:endParaRPr lang="en-GB" sz="2000" dirty="0">
              <a:solidFill>
                <a:schemeClr val="bg1"/>
              </a:solidFill>
            </a:endParaRPr>
          </a:p>
        </p:txBody>
      </p:sp>
      <p:pic>
        <p:nvPicPr>
          <p:cNvPr id="9" name="Picture 8">
            <a:extLst>
              <a:ext uri="{FF2B5EF4-FFF2-40B4-BE49-F238E27FC236}">
                <a16:creationId xmlns:a16="http://schemas.microsoft.com/office/drawing/2014/main" id="{1C579C9D-268F-263B-0386-A91F0293FF01}"/>
              </a:ext>
            </a:extLst>
          </p:cNvPr>
          <p:cNvPicPr>
            <a:picLocks noChangeAspect="1"/>
          </p:cNvPicPr>
          <p:nvPr>
            <p:custDataLst>
              <p:tags r:id="rId1"/>
            </p:custDataLst>
          </p:nvPr>
        </p:nvPicPr>
        <p:blipFill>
          <a:blip r:embed="rId6"/>
          <a:stretch>
            <a:fillRect/>
          </a:stretch>
        </p:blipFill>
        <p:spPr>
          <a:xfrm>
            <a:off x="763775" y="1498068"/>
            <a:ext cx="4323960" cy="336191"/>
          </a:xfrm>
          <a:prstGeom prst="rect">
            <a:avLst/>
          </a:prstGeom>
        </p:spPr>
      </p:pic>
      <p:pic>
        <p:nvPicPr>
          <p:cNvPr id="19458" name="Picture 2">
            <a:extLst>
              <a:ext uri="{FF2B5EF4-FFF2-40B4-BE49-F238E27FC236}">
                <a16:creationId xmlns:a16="http://schemas.microsoft.com/office/drawing/2014/main" id="{B91D1335-8781-464D-F713-B599510C77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4486" y="2291906"/>
            <a:ext cx="6452228" cy="34781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ABAF9647-E292-A975-1236-472959EF3967}"/>
              </a:ext>
            </a:extLst>
          </p:cNvPr>
          <p:cNvPicPr>
            <a:picLocks noChangeAspect="1"/>
          </p:cNvPicPr>
          <p:nvPr>
            <p:custDataLst>
              <p:tags r:id="rId2"/>
            </p:custDataLst>
          </p:nvPr>
        </p:nvPicPr>
        <p:blipFill>
          <a:blip r:embed="rId8"/>
          <a:stretch>
            <a:fillRect/>
          </a:stretch>
        </p:blipFill>
        <p:spPr>
          <a:xfrm>
            <a:off x="7706360" y="5881870"/>
            <a:ext cx="2275840" cy="288544"/>
          </a:xfrm>
          <a:prstGeom prst="rect">
            <a:avLst/>
          </a:prstGeom>
        </p:spPr>
      </p:pic>
      <p:pic>
        <p:nvPicPr>
          <p:cNvPr id="22" name="Picture 21">
            <a:extLst>
              <a:ext uri="{FF2B5EF4-FFF2-40B4-BE49-F238E27FC236}">
                <a16:creationId xmlns:a16="http://schemas.microsoft.com/office/drawing/2014/main" id="{8EE0EBA2-01FC-9473-4C5C-703472524567}"/>
              </a:ext>
            </a:extLst>
          </p:cNvPr>
          <p:cNvPicPr>
            <a:picLocks noChangeAspect="1"/>
          </p:cNvPicPr>
          <p:nvPr>
            <p:custDataLst>
              <p:tags r:id="rId3"/>
            </p:custDataLst>
          </p:nvPr>
        </p:nvPicPr>
        <p:blipFill>
          <a:blip r:embed="rId9"/>
          <a:stretch>
            <a:fillRect/>
          </a:stretch>
        </p:blipFill>
        <p:spPr>
          <a:xfrm>
            <a:off x="1664257" y="5921691"/>
            <a:ext cx="2602943" cy="231440"/>
          </a:xfrm>
          <a:prstGeom prst="rect">
            <a:avLst/>
          </a:prstGeom>
        </p:spPr>
      </p:pic>
      <p:grpSp>
        <p:nvGrpSpPr>
          <p:cNvPr id="20" name="Group 19">
            <a:extLst>
              <a:ext uri="{FF2B5EF4-FFF2-40B4-BE49-F238E27FC236}">
                <a16:creationId xmlns:a16="http://schemas.microsoft.com/office/drawing/2014/main" id="{D5A9356C-6C91-5241-D917-DBAFD892D639}"/>
              </a:ext>
            </a:extLst>
          </p:cNvPr>
          <p:cNvGrpSpPr/>
          <p:nvPr/>
        </p:nvGrpSpPr>
        <p:grpSpPr>
          <a:xfrm>
            <a:off x="1324122" y="2641154"/>
            <a:ext cx="3203266" cy="3161410"/>
            <a:chOff x="1424154" y="2320515"/>
            <a:chExt cx="3203266" cy="3161410"/>
          </a:xfrm>
        </p:grpSpPr>
        <p:pic>
          <p:nvPicPr>
            <p:cNvPr id="25" name="Picture 24">
              <a:extLst>
                <a:ext uri="{FF2B5EF4-FFF2-40B4-BE49-F238E27FC236}">
                  <a16:creationId xmlns:a16="http://schemas.microsoft.com/office/drawing/2014/main" id="{845F4BA9-77E6-A00C-3C50-BBDF81B7537B}"/>
                </a:ext>
              </a:extLst>
            </p:cNvPr>
            <p:cNvPicPr>
              <a:picLocks noChangeAspect="1"/>
            </p:cNvPicPr>
            <p:nvPr/>
          </p:nvPicPr>
          <p:blipFill rotWithShape="1">
            <a:blip r:embed="rId10"/>
            <a:srcRect l="8070" t="3542" r="3063" b="4642"/>
            <a:stretch/>
          </p:blipFill>
          <p:spPr>
            <a:xfrm>
              <a:off x="1424154" y="2320515"/>
              <a:ext cx="3203266" cy="3161410"/>
            </a:xfrm>
            <a:prstGeom prst="rect">
              <a:avLst/>
            </a:prstGeom>
          </p:spPr>
        </p:pic>
        <p:cxnSp>
          <p:nvCxnSpPr>
            <p:cNvPr id="11" name="Straight Connector 10">
              <a:extLst>
                <a:ext uri="{FF2B5EF4-FFF2-40B4-BE49-F238E27FC236}">
                  <a16:creationId xmlns:a16="http://schemas.microsoft.com/office/drawing/2014/main" id="{7292130C-373C-38B3-3D7A-264FEFBD44C6}"/>
                </a:ext>
              </a:extLst>
            </p:cNvPr>
            <p:cNvCxnSpPr>
              <a:cxnSpLocks/>
            </p:cNvCxnSpPr>
            <p:nvPr/>
          </p:nvCxnSpPr>
          <p:spPr>
            <a:xfrm>
              <a:off x="2423886" y="3643086"/>
              <a:ext cx="0" cy="1262743"/>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CF4B575-D267-C842-DC96-B98CD07D427C}"/>
                </a:ext>
              </a:extLst>
            </p:cNvPr>
            <p:cNvSpPr/>
            <p:nvPr/>
          </p:nvSpPr>
          <p:spPr>
            <a:xfrm>
              <a:off x="2122383" y="4292301"/>
              <a:ext cx="1553028" cy="69663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51EC895-ECAD-4906-8B42-5AFB9584C279}"/>
                </a:ext>
              </a:extLst>
            </p:cNvPr>
            <p:cNvSpPr/>
            <p:nvPr/>
          </p:nvSpPr>
          <p:spPr>
            <a:xfrm>
              <a:off x="2394857" y="3614057"/>
              <a:ext cx="58057" cy="58057"/>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3412FF74-8A74-419E-9BDD-9FCBDE45013A}"/>
                </a:ext>
              </a:extLst>
            </p:cNvPr>
            <p:cNvSpPr/>
            <p:nvPr/>
          </p:nvSpPr>
          <p:spPr>
            <a:xfrm>
              <a:off x="2394857" y="4139179"/>
              <a:ext cx="58057" cy="58057"/>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074EE2E9-ED76-DD4D-B1AA-ADE290B95626}"/>
                </a:ext>
              </a:extLst>
            </p:cNvPr>
            <p:cNvSpPr/>
            <p:nvPr/>
          </p:nvSpPr>
          <p:spPr>
            <a:xfrm>
              <a:off x="2394856" y="4883182"/>
              <a:ext cx="58057" cy="58057"/>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itle 1 3 2 2 1">
            <a:extLst>
              <a:ext uri="{FF2B5EF4-FFF2-40B4-BE49-F238E27FC236}">
                <a16:creationId xmlns:a16="http://schemas.microsoft.com/office/drawing/2014/main" id="{633A01C5-A154-2B6D-BA97-11F75BB7520C}"/>
              </a:ext>
            </a:extLst>
          </p:cNvPr>
          <p:cNvSpPr txBox="1">
            <a:spLocks/>
          </p:cNvSpPr>
          <p:nvPr/>
        </p:nvSpPr>
        <p:spPr>
          <a:xfrm>
            <a:off x="996796" y="2002392"/>
            <a:ext cx="3604138" cy="579029"/>
          </a:xfrm>
          <a:prstGeom prst="rect">
            <a:avLst/>
          </a:prstGeom>
        </p:spPr>
        <p:txBody>
          <a:bodyPr vert="horz" lIns="91440" tIns="45720" rIns="91440" bIns="45720" rtlCol="0" anchor="ctr">
            <a:no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pPr>
              <a:spcAft>
                <a:spcPts val="600"/>
              </a:spcAft>
            </a:pPr>
            <a:r>
              <a:rPr lang="en-GB" sz="1600" b="0" dirty="0"/>
              <a:t>After alignment and ellipse fitting</a:t>
            </a:r>
            <a:endParaRPr lang="en-GB" sz="1600" b="0" baseline="-25000" dirty="0"/>
          </a:p>
        </p:txBody>
      </p:sp>
      <p:sp>
        <p:nvSpPr>
          <p:cNvPr id="27" name="Title 1 3 2 2 1">
            <a:extLst>
              <a:ext uri="{FF2B5EF4-FFF2-40B4-BE49-F238E27FC236}">
                <a16:creationId xmlns:a16="http://schemas.microsoft.com/office/drawing/2014/main" id="{C32F5547-3D3E-79FE-A8A4-FCD8C7C431BC}"/>
              </a:ext>
            </a:extLst>
          </p:cNvPr>
          <p:cNvSpPr txBox="1">
            <a:spLocks/>
          </p:cNvSpPr>
          <p:nvPr/>
        </p:nvSpPr>
        <p:spPr>
          <a:xfrm>
            <a:off x="6561304" y="1796887"/>
            <a:ext cx="4633900" cy="579029"/>
          </a:xfrm>
          <a:prstGeom prst="rect">
            <a:avLst/>
          </a:prstGeom>
        </p:spPr>
        <p:txBody>
          <a:bodyPr vert="horz" lIns="91440" tIns="45720" rIns="91440" bIns="45720" rtlCol="0" anchor="ctr">
            <a:no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pPr>
              <a:spcAft>
                <a:spcPts val="600"/>
              </a:spcAft>
            </a:pPr>
            <a:r>
              <a:rPr lang="en-GB" sz="1600" b="0" dirty="0"/>
              <a:t>The key to the high sensitivity of the </a:t>
            </a:r>
            <a:r>
              <a:rPr lang="en-GB" sz="1600" b="0" dirty="0" err="1"/>
              <a:t>OmniSens</a:t>
            </a:r>
            <a:endParaRPr lang="en-GB" sz="1600" b="0" baseline="-25000" dirty="0"/>
          </a:p>
        </p:txBody>
      </p:sp>
    </p:spTree>
    <p:extLst>
      <p:ext uri="{BB962C8B-B14F-4D97-AF65-F5344CB8AC3E}">
        <p14:creationId xmlns:p14="http://schemas.microsoft.com/office/powerpoint/2010/main" val="310491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26B87-ED8D-C898-F3DD-26D56E829501}"/>
              </a:ext>
            </a:extLst>
          </p:cNvPr>
          <p:cNvSpPr>
            <a:spLocks noGrp="1"/>
          </p:cNvSpPr>
          <p:nvPr>
            <p:ph type="title"/>
          </p:nvPr>
        </p:nvSpPr>
        <p:spPr/>
        <p:txBody>
          <a:bodyPr/>
          <a:lstStyle/>
          <a:p>
            <a:r>
              <a:rPr lang="en-GB" dirty="0"/>
              <a:t>Combine Measurement </a:t>
            </a:r>
          </a:p>
        </p:txBody>
      </p:sp>
      <p:sp>
        <p:nvSpPr>
          <p:cNvPr id="4" name="Date Placeholder 3">
            <a:extLst>
              <a:ext uri="{FF2B5EF4-FFF2-40B4-BE49-F238E27FC236}">
                <a16:creationId xmlns:a16="http://schemas.microsoft.com/office/drawing/2014/main" id="{1A4052A1-D884-C373-4CE7-A3D920A1F484}"/>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2AEF89CA-011C-C7AD-CB81-1E324A442D1E}"/>
              </a:ext>
            </a:extLst>
          </p:cNvPr>
          <p:cNvSpPr>
            <a:spLocks noGrp="1"/>
          </p:cNvSpPr>
          <p:nvPr>
            <p:ph type="sldNum" sz="quarter" idx="12"/>
          </p:nvPr>
        </p:nvSpPr>
        <p:spPr/>
        <p:txBody>
          <a:bodyPr/>
          <a:lstStyle/>
          <a:p>
            <a:fld id="{86D12830-9A95-C347-AB67-7FF77AC87CE5}" type="slidenum">
              <a:rPr lang="en-GB" smtClean="0"/>
              <a:pPr/>
              <a:t>23</a:t>
            </a:fld>
            <a:endParaRPr lang="en-GB" dirty="0"/>
          </a:p>
        </p:txBody>
      </p:sp>
      <p:sp>
        <p:nvSpPr>
          <p:cNvPr id="6" name="TextBox 5">
            <a:extLst>
              <a:ext uri="{FF2B5EF4-FFF2-40B4-BE49-F238E27FC236}">
                <a16:creationId xmlns:a16="http://schemas.microsoft.com/office/drawing/2014/main" id="{B6A38191-C7C4-E25C-0EFE-0E3F0B9F49F3}"/>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Results</a:t>
            </a:r>
            <a:endParaRPr lang="en-GB" sz="2000" dirty="0">
              <a:solidFill>
                <a:schemeClr val="bg1"/>
              </a:solidFill>
            </a:endParaRPr>
          </a:p>
        </p:txBody>
      </p:sp>
      <p:pic>
        <p:nvPicPr>
          <p:cNvPr id="11" name="Picture 10">
            <a:extLst>
              <a:ext uri="{FF2B5EF4-FFF2-40B4-BE49-F238E27FC236}">
                <a16:creationId xmlns:a16="http://schemas.microsoft.com/office/drawing/2014/main" id="{6A5A3CEA-460D-B161-DC61-DBBC2FF75982}"/>
              </a:ext>
            </a:extLst>
          </p:cNvPr>
          <p:cNvPicPr>
            <a:picLocks noChangeAspect="1"/>
          </p:cNvPicPr>
          <p:nvPr/>
        </p:nvPicPr>
        <p:blipFill>
          <a:blip r:embed="rId3"/>
          <a:stretch>
            <a:fillRect/>
          </a:stretch>
        </p:blipFill>
        <p:spPr>
          <a:xfrm>
            <a:off x="6218549" y="1858209"/>
            <a:ext cx="5580280" cy="4321531"/>
          </a:xfrm>
          <a:prstGeom prst="rect">
            <a:avLst/>
          </a:prstGeom>
        </p:spPr>
      </p:pic>
      <p:sp>
        <p:nvSpPr>
          <p:cNvPr id="12" name="Title 1">
            <a:extLst>
              <a:ext uri="{FF2B5EF4-FFF2-40B4-BE49-F238E27FC236}">
                <a16:creationId xmlns:a16="http://schemas.microsoft.com/office/drawing/2014/main" id="{59A1FFCA-5554-BFCE-6A9B-E503D8EA0CDA}"/>
              </a:ext>
            </a:extLst>
          </p:cNvPr>
          <p:cNvSpPr txBox="1">
            <a:spLocks/>
          </p:cNvSpPr>
          <p:nvPr/>
        </p:nvSpPr>
        <p:spPr>
          <a:xfrm>
            <a:off x="6419245" y="1462349"/>
            <a:ext cx="1457580" cy="550892"/>
          </a:xfrm>
          <a:prstGeom prst="rect">
            <a:avLst/>
          </a:prstGeom>
        </p:spPr>
        <p:txBody>
          <a:bodyPr vert="horz" lIns="91440" tIns="45720" rIns="91440" bIns="45720" rtlCol="0" anchor="ctr">
            <a:norm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r>
              <a:rPr lang="en-GB" sz="1600" b="0" dirty="0"/>
              <a:t>Left to Right</a:t>
            </a:r>
          </a:p>
        </p:txBody>
      </p:sp>
      <p:sp>
        <p:nvSpPr>
          <p:cNvPr id="13" name="Title 1">
            <a:extLst>
              <a:ext uri="{FF2B5EF4-FFF2-40B4-BE49-F238E27FC236}">
                <a16:creationId xmlns:a16="http://schemas.microsoft.com/office/drawing/2014/main" id="{D635C942-741A-428F-EE3B-FE534E009FE6}"/>
              </a:ext>
            </a:extLst>
          </p:cNvPr>
          <p:cNvSpPr txBox="1">
            <a:spLocks/>
          </p:cNvSpPr>
          <p:nvPr/>
        </p:nvSpPr>
        <p:spPr>
          <a:xfrm>
            <a:off x="8482859" y="1458531"/>
            <a:ext cx="766717" cy="550892"/>
          </a:xfrm>
          <a:prstGeom prst="rect">
            <a:avLst/>
          </a:prstGeom>
        </p:spPr>
        <p:txBody>
          <a:bodyPr vert="horz" lIns="91440" tIns="45720" rIns="91440" bIns="45720" rtlCol="0" anchor="ctr">
            <a:norm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r>
              <a:rPr lang="en-GB" sz="1800" b="0" dirty="0"/>
              <a:t>Still</a:t>
            </a:r>
          </a:p>
        </p:txBody>
      </p:sp>
      <p:sp>
        <p:nvSpPr>
          <p:cNvPr id="14" name="Title 1">
            <a:extLst>
              <a:ext uri="{FF2B5EF4-FFF2-40B4-BE49-F238E27FC236}">
                <a16:creationId xmlns:a16="http://schemas.microsoft.com/office/drawing/2014/main" id="{66B583ED-A6DD-374C-C96D-F95A77FA0529}"/>
              </a:ext>
            </a:extLst>
          </p:cNvPr>
          <p:cNvSpPr txBox="1">
            <a:spLocks/>
          </p:cNvSpPr>
          <p:nvPr/>
        </p:nvSpPr>
        <p:spPr>
          <a:xfrm>
            <a:off x="10081497" y="1441646"/>
            <a:ext cx="2110503" cy="550892"/>
          </a:xfrm>
          <a:prstGeom prst="rect">
            <a:avLst/>
          </a:prstGeom>
        </p:spPr>
        <p:txBody>
          <a:bodyPr vert="horz" lIns="91440" tIns="45720" rIns="91440" bIns="45720" rtlCol="0" anchor="ctr">
            <a:norm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r>
              <a:rPr lang="en-GB" sz="1800" b="0" dirty="0"/>
              <a:t>Right to Left</a:t>
            </a:r>
          </a:p>
        </p:txBody>
      </p:sp>
      <p:sp>
        <p:nvSpPr>
          <p:cNvPr id="3" name="Title 1">
            <a:extLst>
              <a:ext uri="{FF2B5EF4-FFF2-40B4-BE49-F238E27FC236}">
                <a16:creationId xmlns:a16="http://schemas.microsoft.com/office/drawing/2014/main" id="{FA8B4EBD-D891-4488-FBD6-BED953FEFD86}"/>
              </a:ext>
            </a:extLst>
          </p:cNvPr>
          <p:cNvSpPr txBox="1">
            <a:spLocks/>
          </p:cNvSpPr>
          <p:nvPr/>
        </p:nvSpPr>
        <p:spPr>
          <a:xfrm>
            <a:off x="7129400" y="2743628"/>
            <a:ext cx="921091" cy="320230"/>
          </a:xfrm>
          <a:prstGeom prst="rect">
            <a:avLst/>
          </a:prstGeom>
        </p:spPr>
        <p:txBody>
          <a:bodyPr vert="horz" lIns="91440" tIns="45720" rIns="91440" bIns="45720" rtlCol="0" anchor="ctr">
            <a:norm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r>
              <a:rPr lang="en-GB" sz="1200" b="0" dirty="0"/>
              <a:t>Shortcut</a:t>
            </a:r>
          </a:p>
        </p:txBody>
      </p:sp>
      <p:sp>
        <p:nvSpPr>
          <p:cNvPr id="7" name="Title 1">
            <a:extLst>
              <a:ext uri="{FF2B5EF4-FFF2-40B4-BE49-F238E27FC236}">
                <a16:creationId xmlns:a16="http://schemas.microsoft.com/office/drawing/2014/main" id="{4D3D6EA8-B3B6-108C-5C85-AD7B4D8F6E34}"/>
              </a:ext>
            </a:extLst>
          </p:cNvPr>
          <p:cNvSpPr txBox="1">
            <a:spLocks/>
          </p:cNvSpPr>
          <p:nvPr/>
        </p:nvSpPr>
        <p:spPr>
          <a:xfrm>
            <a:off x="9464114" y="2743628"/>
            <a:ext cx="921091" cy="320230"/>
          </a:xfrm>
          <a:prstGeom prst="rect">
            <a:avLst/>
          </a:prstGeom>
        </p:spPr>
        <p:txBody>
          <a:bodyPr vert="horz" lIns="91440" tIns="45720" rIns="91440" bIns="45720" rtlCol="0" anchor="ctr">
            <a:norm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r>
              <a:rPr lang="en-GB" sz="1200" b="0" dirty="0"/>
              <a:t>Shortcut</a:t>
            </a:r>
          </a:p>
        </p:txBody>
      </p:sp>
      <p:sp>
        <p:nvSpPr>
          <p:cNvPr id="8" name="Title 1">
            <a:extLst>
              <a:ext uri="{FF2B5EF4-FFF2-40B4-BE49-F238E27FC236}">
                <a16:creationId xmlns:a16="http://schemas.microsoft.com/office/drawing/2014/main" id="{9149B08A-E324-1DD9-9166-365440A9F36F}"/>
              </a:ext>
            </a:extLst>
          </p:cNvPr>
          <p:cNvSpPr txBox="1">
            <a:spLocks/>
          </p:cNvSpPr>
          <p:nvPr/>
        </p:nvSpPr>
        <p:spPr>
          <a:xfrm>
            <a:off x="10893254" y="2126866"/>
            <a:ext cx="921091" cy="320230"/>
          </a:xfrm>
          <a:prstGeom prst="rect">
            <a:avLst/>
          </a:prstGeom>
        </p:spPr>
        <p:txBody>
          <a:bodyPr vert="horz" lIns="91440" tIns="45720" rIns="91440" bIns="45720" rtlCol="0" anchor="ctr">
            <a:norm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r>
              <a:rPr lang="en-GB" sz="1200" b="0" dirty="0"/>
              <a:t>Shortcut</a:t>
            </a:r>
          </a:p>
        </p:txBody>
      </p:sp>
      <p:grpSp>
        <p:nvGrpSpPr>
          <p:cNvPr id="23" name="Group 22">
            <a:extLst>
              <a:ext uri="{FF2B5EF4-FFF2-40B4-BE49-F238E27FC236}">
                <a16:creationId xmlns:a16="http://schemas.microsoft.com/office/drawing/2014/main" id="{29368069-27EE-D848-A1C9-A983C14B5867}"/>
              </a:ext>
            </a:extLst>
          </p:cNvPr>
          <p:cNvGrpSpPr/>
          <p:nvPr/>
        </p:nvGrpSpPr>
        <p:grpSpPr>
          <a:xfrm>
            <a:off x="115623" y="2014615"/>
            <a:ext cx="1043622" cy="1043622"/>
            <a:chOff x="590693" y="3715350"/>
            <a:chExt cx="1581150" cy="1581150"/>
          </a:xfrm>
        </p:grpSpPr>
        <p:sp>
          <p:nvSpPr>
            <p:cNvPr id="16" name="Rectangle 15">
              <a:extLst>
                <a:ext uri="{FF2B5EF4-FFF2-40B4-BE49-F238E27FC236}">
                  <a16:creationId xmlns:a16="http://schemas.microsoft.com/office/drawing/2014/main" id="{CF63C250-75B9-4D48-8599-6B7F2DB472FB}"/>
                </a:ext>
              </a:extLst>
            </p:cNvPr>
            <p:cNvSpPr/>
            <p:nvPr/>
          </p:nvSpPr>
          <p:spPr>
            <a:xfrm>
              <a:off x="590693" y="3715350"/>
              <a:ext cx="1581150" cy="1581150"/>
            </a:xfrm>
            <a:prstGeom prst="rect">
              <a:avLst/>
            </a:prstGeom>
            <a:noFill/>
            <a:ln w="114300">
              <a:solidFill>
                <a:srgbClr val="AEAE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A2079877-B168-F73F-8F7B-9C6EB18DC39C}"/>
                </a:ext>
              </a:extLst>
            </p:cNvPr>
            <p:cNvSpPr/>
            <p:nvPr/>
          </p:nvSpPr>
          <p:spPr>
            <a:xfrm>
              <a:off x="645458" y="4129407"/>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E138AC46-6031-7F0D-3D91-D4D7AD99A2EF}"/>
                </a:ext>
              </a:extLst>
            </p:cNvPr>
            <p:cNvSpPr/>
            <p:nvPr/>
          </p:nvSpPr>
          <p:spPr>
            <a:xfrm>
              <a:off x="2002021" y="4129407"/>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7D2B487E-F7A4-6FCA-A9C5-85997BE07B17}"/>
                </a:ext>
              </a:extLst>
            </p:cNvPr>
            <p:cNvSpPr/>
            <p:nvPr/>
          </p:nvSpPr>
          <p:spPr>
            <a:xfrm>
              <a:off x="648341" y="4718800"/>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B2D969E6-EB41-A481-0C0E-5D1A418F5E9A}"/>
                </a:ext>
              </a:extLst>
            </p:cNvPr>
            <p:cNvSpPr/>
            <p:nvPr/>
          </p:nvSpPr>
          <p:spPr>
            <a:xfrm>
              <a:off x="2002020" y="4712953"/>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ounded Rectangle 20">
              <a:extLst>
                <a:ext uri="{FF2B5EF4-FFF2-40B4-BE49-F238E27FC236}">
                  <a16:creationId xmlns:a16="http://schemas.microsoft.com/office/drawing/2014/main" id="{F94EC97B-3FFD-5305-2402-C1A6B2421BD4}"/>
                </a:ext>
              </a:extLst>
            </p:cNvPr>
            <p:cNvSpPr/>
            <p:nvPr/>
          </p:nvSpPr>
          <p:spPr>
            <a:xfrm>
              <a:off x="645458" y="4535591"/>
              <a:ext cx="209653" cy="45719"/>
            </a:xfrm>
            <a:prstGeom prst="roundRect">
              <a:avLst/>
            </a:prstGeom>
            <a:solidFill>
              <a:srgbClr val="A9BFBA"/>
            </a:solidFill>
            <a:ln>
              <a:solidFill>
                <a:srgbClr val="6876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ounded Rectangle 21">
              <a:extLst>
                <a:ext uri="{FF2B5EF4-FFF2-40B4-BE49-F238E27FC236}">
                  <a16:creationId xmlns:a16="http://schemas.microsoft.com/office/drawing/2014/main" id="{A977FEB0-8A77-1B02-502F-0B29D0030F2D}"/>
                </a:ext>
              </a:extLst>
            </p:cNvPr>
            <p:cNvSpPr/>
            <p:nvPr/>
          </p:nvSpPr>
          <p:spPr>
            <a:xfrm>
              <a:off x="1910754" y="4535590"/>
              <a:ext cx="209653" cy="45719"/>
            </a:xfrm>
            <a:prstGeom prst="roundRect">
              <a:avLst/>
            </a:prstGeom>
            <a:solidFill>
              <a:srgbClr val="A9BFBA"/>
            </a:solidFill>
            <a:ln>
              <a:solidFill>
                <a:srgbClr val="6876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Rectangle 23">
            <a:extLst>
              <a:ext uri="{FF2B5EF4-FFF2-40B4-BE49-F238E27FC236}">
                <a16:creationId xmlns:a16="http://schemas.microsoft.com/office/drawing/2014/main" id="{F1C108BC-209F-77BB-AF6B-3F1E36B776EE}"/>
              </a:ext>
            </a:extLst>
          </p:cNvPr>
          <p:cNvSpPr/>
          <p:nvPr/>
        </p:nvSpPr>
        <p:spPr>
          <a:xfrm>
            <a:off x="333811" y="2360685"/>
            <a:ext cx="351259" cy="351259"/>
          </a:xfrm>
          <a:prstGeom prst="rect">
            <a:avLst/>
          </a:prstGeom>
          <a:solidFill>
            <a:srgbClr val="FFF3CC"/>
          </a:solidFill>
          <a:ln>
            <a:solidFill>
              <a:srgbClr val="DCB9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6" name="Group 35">
            <a:extLst>
              <a:ext uri="{FF2B5EF4-FFF2-40B4-BE49-F238E27FC236}">
                <a16:creationId xmlns:a16="http://schemas.microsoft.com/office/drawing/2014/main" id="{C415758F-E19D-1E6A-F194-6EBD5BBA5457}"/>
              </a:ext>
            </a:extLst>
          </p:cNvPr>
          <p:cNvGrpSpPr/>
          <p:nvPr/>
        </p:nvGrpSpPr>
        <p:grpSpPr>
          <a:xfrm>
            <a:off x="1372801" y="2014615"/>
            <a:ext cx="1043622" cy="1043622"/>
            <a:chOff x="590693" y="3715350"/>
            <a:chExt cx="1581150" cy="1581150"/>
          </a:xfrm>
        </p:grpSpPr>
        <p:sp>
          <p:nvSpPr>
            <p:cNvPr id="38" name="Rectangle 37">
              <a:extLst>
                <a:ext uri="{FF2B5EF4-FFF2-40B4-BE49-F238E27FC236}">
                  <a16:creationId xmlns:a16="http://schemas.microsoft.com/office/drawing/2014/main" id="{8450F57E-0845-6AF0-2C78-3C05D091169A}"/>
                </a:ext>
              </a:extLst>
            </p:cNvPr>
            <p:cNvSpPr/>
            <p:nvPr/>
          </p:nvSpPr>
          <p:spPr>
            <a:xfrm>
              <a:off x="590693" y="3715350"/>
              <a:ext cx="1581150" cy="1581150"/>
            </a:xfrm>
            <a:prstGeom prst="rect">
              <a:avLst/>
            </a:prstGeom>
            <a:noFill/>
            <a:ln w="114300">
              <a:solidFill>
                <a:srgbClr val="AEAE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B3AFEF6C-4AD8-F27F-0AB6-DD86377A8CC1}"/>
                </a:ext>
              </a:extLst>
            </p:cNvPr>
            <p:cNvSpPr/>
            <p:nvPr/>
          </p:nvSpPr>
          <p:spPr>
            <a:xfrm>
              <a:off x="645458" y="4129407"/>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9A09884D-685D-3EE2-07DC-7B6F8CC35B2F}"/>
                </a:ext>
              </a:extLst>
            </p:cNvPr>
            <p:cNvSpPr/>
            <p:nvPr/>
          </p:nvSpPr>
          <p:spPr>
            <a:xfrm>
              <a:off x="2002021" y="4129407"/>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FFD78402-53BA-757B-63B8-A31658747413}"/>
                </a:ext>
              </a:extLst>
            </p:cNvPr>
            <p:cNvSpPr/>
            <p:nvPr/>
          </p:nvSpPr>
          <p:spPr>
            <a:xfrm>
              <a:off x="648341" y="4718800"/>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AD5422E9-0A28-7199-9258-2821EBBF8C2D}"/>
                </a:ext>
              </a:extLst>
            </p:cNvPr>
            <p:cNvSpPr/>
            <p:nvPr/>
          </p:nvSpPr>
          <p:spPr>
            <a:xfrm>
              <a:off x="2002020" y="4712953"/>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ounded Rectangle 42">
              <a:extLst>
                <a:ext uri="{FF2B5EF4-FFF2-40B4-BE49-F238E27FC236}">
                  <a16:creationId xmlns:a16="http://schemas.microsoft.com/office/drawing/2014/main" id="{8CD33713-DF46-9665-9EBD-C5A216457749}"/>
                </a:ext>
              </a:extLst>
            </p:cNvPr>
            <p:cNvSpPr/>
            <p:nvPr/>
          </p:nvSpPr>
          <p:spPr>
            <a:xfrm>
              <a:off x="645458" y="4535591"/>
              <a:ext cx="209653" cy="45719"/>
            </a:xfrm>
            <a:prstGeom prst="roundRect">
              <a:avLst/>
            </a:prstGeom>
            <a:solidFill>
              <a:srgbClr val="A9BFBA"/>
            </a:solidFill>
            <a:ln>
              <a:solidFill>
                <a:srgbClr val="6876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ounded Rectangle 43">
              <a:extLst>
                <a:ext uri="{FF2B5EF4-FFF2-40B4-BE49-F238E27FC236}">
                  <a16:creationId xmlns:a16="http://schemas.microsoft.com/office/drawing/2014/main" id="{B345B224-A69D-8856-594B-A8FFEA80BBA6}"/>
                </a:ext>
              </a:extLst>
            </p:cNvPr>
            <p:cNvSpPr/>
            <p:nvPr/>
          </p:nvSpPr>
          <p:spPr>
            <a:xfrm>
              <a:off x="1910754" y="4535590"/>
              <a:ext cx="209653" cy="45719"/>
            </a:xfrm>
            <a:prstGeom prst="roundRect">
              <a:avLst/>
            </a:prstGeom>
            <a:solidFill>
              <a:srgbClr val="A9BFBA"/>
            </a:solidFill>
            <a:ln>
              <a:solidFill>
                <a:srgbClr val="6876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36">
            <a:extLst>
              <a:ext uri="{FF2B5EF4-FFF2-40B4-BE49-F238E27FC236}">
                <a16:creationId xmlns:a16="http://schemas.microsoft.com/office/drawing/2014/main" id="{76C4D3DA-B888-13B2-CC79-6C946210AFAC}"/>
              </a:ext>
            </a:extLst>
          </p:cNvPr>
          <p:cNvSpPr/>
          <p:nvPr/>
        </p:nvSpPr>
        <p:spPr>
          <a:xfrm>
            <a:off x="1851358" y="2366071"/>
            <a:ext cx="351259" cy="351259"/>
          </a:xfrm>
          <a:prstGeom prst="rect">
            <a:avLst/>
          </a:prstGeom>
          <a:solidFill>
            <a:srgbClr val="FFF3CC"/>
          </a:solidFill>
          <a:ln>
            <a:solidFill>
              <a:srgbClr val="DCB9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6" name="Group 45">
            <a:extLst>
              <a:ext uri="{FF2B5EF4-FFF2-40B4-BE49-F238E27FC236}">
                <a16:creationId xmlns:a16="http://schemas.microsoft.com/office/drawing/2014/main" id="{6732CB7C-5FBB-CD4E-F5AE-5475C3151702}"/>
              </a:ext>
            </a:extLst>
          </p:cNvPr>
          <p:cNvGrpSpPr/>
          <p:nvPr/>
        </p:nvGrpSpPr>
        <p:grpSpPr>
          <a:xfrm>
            <a:off x="2629979" y="2014615"/>
            <a:ext cx="1043622" cy="1043622"/>
            <a:chOff x="590693" y="3715350"/>
            <a:chExt cx="1581150" cy="1581150"/>
          </a:xfrm>
        </p:grpSpPr>
        <p:sp>
          <p:nvSpPr>
            <p:cNvPr id="48" name="Rectangle 47">
              <a:extLst>
                <a:ext uri="{FF2B5EF4-FFF2-40B4-BE49-F238E27FC236}">
                  <a16:creationId xmlns:a16="http://schemas.microsoft.com/office/drawing/2014/main" id="{59EBAA0E-1A03-9D86-630C-53B4B123CC5A}"/>
                </a:ext>
              </a:extLst>
            </p:cNvPr>
            <p:cNvSpPr/>
            <p:nvPr/>
          </p:nvSpPr>
          <p:spPr>
            <a:xfrm>
              <a:off x="590693" y="3715350"/>
              <a:ext cx="1581150" cy="1581150"/>
            </a:xfrm>
            <a:prstGeom prst="rect">
              <a:avLst/>
            </a:prstGeom>
            <a:noFill/>
            <a:ln w="114300">
              <a:solidFill>
                <a:srgbClr val="AEAE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2D9448B3-E5E5-BF51-E576-B51AB37A2E53}"/>
                </a:ext>
              </a:extLst>
            </p:cNvPr>
            <p:cNvSpPr/>
            <p:nvPr/>
          </p:nvSpPr>
          <p:spPr>
            <a:xfrm>
              <a:off x="645458" y="4129407"/>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9EF1818F-654B-785A-2003-5DEC4884CECC}"/>
                </a:ext>
              </a:extLst>
            </p:cNvPr>
            <p:cNvSpPr/>
            <p:nvPr/>
          </p:nvSpPr>
          <p:spPr>
            <a:xfrm>
              <a:off x="2002021" y="4129407"/>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18AF7BAD-EB84-3368-E9AD-D0BE8C481123}"/>
                </a:ext>
              </a:extLst>
            </p:cNvPr>
            <p:cNvSpPr/>
            <p:nvPr/>
          </p:nvSpPr>
          <p:spPr>
            <a:xfrm>
              <a:off x="648341" y="4718800"/>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F208C187-A889-D93D-1764-4DD20AAECAC7}"/>
                </a:ext>
              </a:extLst>
            </p:cNvPr>
            <p:cNvSpPr/>
            <p:nvPr/>
          </p:nvSpPr>
          <p:spPr>
            <a:xfrm>
              <a:off x="2002020" y="4712953"/>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ounded Rectangle 52">
              <a:extLst>
                <a:ext uri="{FF2B5EF4-FFF2-40B4-BE49-F238E27FC236}">
                  <a16:creationId xmlns:a16="http://schemas.microsoft.com/office/drawing/2014/main" id="{F3C5621A-0D97-5E30-0F52-F9E971E88D9E}"/>
                </a:ext>
              </a:extLst>
            </p:cNvPr>
            <p:cNvSpPr/>
            <p:nvPr/>
          </p:nvSpPr>
          <p:spPr>
            <a:xfrm>
              <a:off x="645458" y="4535591"/>
              <a:ext cx="209653" cy="45719"/>
            </a:xfrm>
            <a:prstGeom prst="roundRect">
              <a:avLst/>
            </a:prstGeom>
            <a:solidFill>
              <a:srgbClr val="A9BFBA"/>
            </a:solidFill>
            <a:ln>
              <a:solidFill>
                <a:srgbClr val="6876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ounded Rectangle 53">
              <a:extLst>
                <a:ext uri="{FF2B5EF4-FFF2-40B4-BE49-F238E27FC236}">
                  <a16:creationId xmlns:a16="http://schemas.microsoft.com/office/drawing/2014/main" id="{E9BE0AD0-9668-E782-0D30-FFE160E840F1}"/>
                </a:ext>
              </a:extLst>
            </p:cNvPr>
            <p:cNvSpPr/>
            <p:nvPr/>
          </p:nvSpPr>
          <p:spPr>
            <a:xfrm>
              <a:off x="1910754" y="4535590"/>
              <a:ext cx="209653" cy="45719"/>
            </a:xfrm>
            <a:prstGeom prst="roundRect">
              <a:avLst/>
            </a:prstGeom>
            <a:solidFill>
              <a:srgbClr val="A9BFBA"/>
            </a:solidFill>
            <a:ln>
              <a:solidFill>
                <a:srgbClr val="6876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7" name="Rectangle 46">
            <a:extLst>
              <a:ext uri="{FF2B5EF4-FFF2-40B4-BE49-F238E27FC236}">
                <a16:creationId xmlns:a16="http://schemas.microsoft.com/office/drawing/2014/main" id="{25C8ADED-E880-0BF0-B716-0BC1D43DDB85}"/>
              </a:ext>
            </a:extLst>
          </p:cNvPr>
          <p:cNvSpPr/>
          <p:nvPr/>
        </p:nvSpPr>
        <p:spPr>
          <a:xfrm>
            <a:off x="2994483" y="2360686"/>
            <a:ext cx="351259" cy="351259"/>
          </a:xfrm>
          <a:prstGeom prst="rect">
            <a:avLst/>
          </a:prstGeom>
          <a:solidFill>
            <a:srgbClr val="FFF3CC"/>
          </a:solidFill>
          <a:ln>
            <a:solidFill>
              <a:srgbClr val="DCB9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6" name="Group 55">
            <a:extLst>
              <a:ext uri="{FF2B5EF4-FFF2-40B4-BE49-F238E27FC236}">
                <a16:creationId xmlns:a16="http://schemas.microsoft.com/office/drawing/2014/main" id="{DACF8F2D-8B1C-192F-7C6A-16EAEF686886}"/>
              </a:ext>
            </a:extLst>
          </p:cNvPr>
          <p:cNvGrpSpPr/>
          <p:nvPr/>
        </p:nvGrpSpPr>
        <p:grpSpPr>
          <a:xfrm>
            <a:off x="3887157" y="2014615"/>
            <a:ext cx="1043622" cy="1043622"/>
            <a:chOff x="590693" y="3715350"/>
            <a:chExt cx="1581150" cy="1581150"/>
          </a:xfrm>
        </p:grpSpPr>
        <p:sp>
          <p:nvSpPr>
            <p:cNvPr id="58" name="Rectangle 57">
              <a:extLst>
                <a:ext uri="{FF2B5EF4-FFF2-40B4-BE49-F238E27FC236}">
                  <a16:creationId xmlns:a16="http://schemas.microsoft.com/office/drawing/2014/main" id="{7F566D56-E620-8ED9-7B8A-910B3B055C7B}"/>
                </a:ext>
              </a:extLst>
            </p:cNvPr>
            <p:cNvSpPr/>
            <p:nvPr/>
          </p:nvSpPr>
          <p:spPr>
            <a:xfrm>
              <a:off x="590693" y="3715350"/>
              <a:ext cx="1581150" cy="1581150"/>
            </a:xfrm>
            <a:prstGeom prst="rect">
              <a:avLst/>
            </a:prstGeom>
            <a:noFill/>
            <a:ln w="114300">
              <a:solidFill>
                <a:srgbClr val="AEAE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33B620B4-03AA-310E-FA40-7B320C135C0B}"/>
                </a:ext>
              </a:extLst>
            </p:cNvPr>
            <p:cNvSpPr/>
            <p:nvPr/>
          </p:nvSpPr>
          <p:spPr>
            <a:xfrm>
              <a:off x="645458" y="4129407"/>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D488060F-9654-5FF7-BDE4-70F04FAEB0AB}"/>
                </a:ext>
              </a:extLst>
            </p:cNvPr>
            <p:cNvSpPr/>
            <p:nvPr/>
          </p:nvSpPr>
          <p:spPr>
            <a:xfrm>
              <a:off x="2002021" y="4129407"/>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82126C6B-BCE7-015C-A3F9-C8BF3FAB76F6}"/>
                </a:ext>
              </a:extLst>
            </p:cNvPr>
            <p:cNvSpPr/>
            <p:nvPr/>
          </p:nvSpPr>
          <p:spPr>
            <a:xfrm>
              <a:off x="648341" y="4718800"/>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6D5092B5-EF65-E220-8E63-264B14F87B2A}"/>
                </a:ext>
              </a:extLst>
            </p:cNvPr>
            <p:cNvSpPr/>
            <p:nvPr/>
          </p:nvSpPr>
          <p:spPr>
            <a:xfrm>
              <a:off x="2002020" y="4712953"/>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ounded Rectangle 62">
              <a:extLst>
                <a:ext uri="{FF2B5EF4-FFF2-40B4-BE49-F238E27FC236}">
                  <a16:creationId xmlns:a16="http://schemas.microsoft.com/office/drawing/2014/main" id="{2B12DA48-1EF0-168B-CF0A-698CE420D71A}"/>
                </a:ext>
              </a:extLst>
            </p:cNvPr>
            <p:cNvSpPr/>
            <p:nvPr/>
          </p:nvSpPr>
          <p:spPr>
            <a:xfrm>
              <a:off x="645458" y="4535591"/>
              <a:ext cx="209653" cy="45719"/>
            </a:xfrm>
            <a:prstGeom prst="roundRect">
              <a:avLst/>
            </a:prstGeom>
            <a:solidFill>
              <a:srgbClr val="A9BFBA"/>
            </a:solidFill>
            <a:ln>
              <a:solidFill>
                <a:srgbClr val="6876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36" name="Rounded Rectangle 14335">
              <a:extLst>
                <a:ext uri="{FF2B5EF4-FFF2-40B4-BE49-F238E27FC236}">
                  <a16:creationId xmlns:a16="http://schemas.microsoft.com/office/drawing/2014/main" id="{D562E904-9538-493B-1128-095D47FF2EF6}"/>
                </a:ext>
              </a:extLst>
            </p:cNvPr>
            <p:cNvSpPr/>
            <p:nvPr/>
          </p:nvSpPr>
          <p:spPr>
            <a:xfrm>
              <a:off x="1910754" y="4535590"/>
              <a:ext cx="209653" cy="45719"/>
            </a:xfrm>
            <a:prstGeom prst="roundRect">
              <a:avLst/>
            </a:prstGeom>
            <a:solidFill>
              <a:srgbClr val="A9BFBA"/>
            </a:solidFill>
            <a:ln>
              <a:solidFill>
                <a:srgbClr val="6876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7" name="Rectangle 56">
            <a:extLst>
              <a:ext uri="{FF2B5EF4-FFF2-40B4-BE49-F238E27FC236}">
                <a16:creationId xmlns:a16="http://schemas.microsoft.com/office/drawing/2014/main" id="{65ADA633-4FCC-57D7-0644-B4B850ABC1BE}"/>
              </a:ext>
            </a:extLst>
          </p:cNvPr>
          <p:cNvSpPr/>
          <p:nvPr/>
        </p:nvSpPr>
        <p:spPr>
          <a:xfrm>
            <a:off x="4395564" y="2371707"/>
            <a:ext cx="351259" cy="351259"/>
          </a:xfrm>
          <a:prstGeom prst="rect">
            <a:avLst/>
          </a:prstGeom>
          <a:solidFill>
            <a:srgbClr val="FFF3CC"/>
          </a:solidFill>
          <a:ln>
            <a:solidFill>
              <a:srgbClr val="DCB9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339" name="Group 14338">
            <a:extLst>
              <a:ext uri="{FF2B5EF4-FFF2-40B4-BE49-F238E27FC236}">
                <a16:creationId xmlns:a16="http://schemas.microsoft.com/office/drawing/2014/main" id="{4DAB374F-4A13-31E6-B942-641AC0AE50F3}"/>
              </a:ext>
            </a:extLst>
          </p:cNvPr>
          <p:cNvGrpSpPr/>
          <p:nvPr/>
        </p:nvGrpSpPr>
        <p:grpSpPr>
          <a:xfrm>
            <a:off x="5141474" y="2014615"/>
            <a:ext cx="1043622" cy="1043622"/>
            <a:chOff x="590693" y="3715350"/>
            <a:chExt cx="1581150" cy="1581150"/>
          </a:xfrm>
        </p:grpSpPr>
        <p:sp>
          <p:nvSpPr>
            <p:cNvPr id="14341" name="Rectangle 14340">
              <a:extLst>
                <a:ext uri="{FF2B5EF4-FFF2-40B4-BE49-F238E27FC236}">
                  <a16:creationId xmlns:a16="http://schemas.microsoft.com/office/drawing/2014/main" id="{50FE3E99-6A8A-CB2F-2A96-5C8600B2D008}"/>
                </a:ext>
              </a:extLst>
            </p:cNvPr>
            <p:cNvSpPr/>
            <p:nvPr/>
          </p:nvSpPr>
          <p:spPr>
            <a:xfrm>
              <a:off x="590693" y="3715350"/>
              <a:ext cx="1581150" cy="1581150"/>
            </a:xfrm>
            <a:prstGeom prst="rect">
              <a:avLst/>
            </a:prstGeom>
            <a:noFill/>
            <a:ln w="114300">
              <a:solidFill>
                <a:srgbClr val="AEAEA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42" name="Rectangle 14341">
              <a:extLst>
                <a:ext uri="{FF2B5EF4-FFF2-40B4-BE49-F238E27FC236}">
                  <a16:creationId xmlns:a16="http://schemas.microsoft.com/office/drawing/2014/main" id="{C3FD9C89-273E-C010-2D91-D5D1940505AD}"/>
                </a:ext>
              </a:extLst>
            </p:cNvPr>
            <p:cNvSpPr/>
            <p:nvPr/>
          </p:nvSpPr>
          <p:spPr>
            <a:xfrm>
              <a:off x="645458" y="4129407"/>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43" name="Rectangle 14342">
              <a:extLst>
                <a:ext uri="{FF2B5EF4-FFF2-40B4-BE49-F238E27FC236}">
                  <a16:creationId xmlns:a16="http://schemas.microsoft.com/office/drawing/2014/main" id="{BB398B78-A707-A4B3-A5B0-46AFC8505545}"/>
                </a:ext>
              </a:extLst>
            </p:cNvPr>
            <p:cNvSpPr/>
            <p:nvPr/>
          </p:nvSpPr>
          <p:spPr>
            <a:xfrm>
              <a:off x="2002021" y="4129407"/>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44" name="Rectangle 14343">
              <a:extLst>
                <a:ext uri="{FF2B5EF4-FFF2-40B4-BE49-F238E27FC236}">
                  <a16:creationId xmlns:a16="http://schemas.microsoft.com/office/drawing/2014/main" id="{60A05582-67F0-0EB1-143A-67425891A81B}"/>
                </a:ext>
              </a:extLst>
            </p:cNvPr>
            <p:cNvSpPr/>
            <p:nvPr/>
          </p:nvSpPr>
          <p:spPr>
            <a:xfrm>
              <a:off x="648341" y="4718800"/>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45" name="Rectangle 14344">
              <a:extLst>
                <a:ext uri="{FF2B5EF4-FFF2-40B4-BE49-F238E27FC236}">
                  <a16:creationId xmlns:a16="http://schemas.microsoft.com/office/drawing/2014/main" id="{AD2D4240-CD11-81E5-BD3A-FA295689C56D}"/>
                </a:ext>
              </a:extLst>
            </p:cNvPr>
            <p:cNvSpPr/>
            <p:nvPr/>
          </p:nvSpPr>
          <p:spPr>
            <a:xfrm>
              <a:off x="2002020" y="4712953"/>
              <a:ext cx="118387" cy="280388"/>
            </a:xfrm>
            <a:prstGeom prst="rect">
              <a:avLst/>
            </a:prstGeom>
            <a:solidFill>
              <a:srgbClr val="DCE9FC"/>
            </a:solidFill>
            <a:ln>
              <a:solidFill>
                <a:srgbClr val="7998C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46" name="Rounded Rectangle 14345">
              <a:extLst>
                <a:ext uri="{FF2B5EF4-FFF2-40B4-BE49-F238E27FC236}">
                  <a16:creationId xmlns:a16="http://schemas.microsoft.com/office/drawing/2014/main" id="{419DBAA5-94B2-4831-670D-176D121216E5}"/>
                </a:ext>
              </a:extLst>
            </p:cNvPr>
            <p:cNvSpPr/>
            <p:nvPr/>
          </p:nvSpPr>
          <p:spPr>
            <a:xfrm>
              <a:off x="645458" y="4535591"/>
              <a:ext cx="209653" cy="45719"/>
            </a:xfrm>
            <a:prstGeom prst="roundRect">
              <a:avLst/>
            </a:prstGeom>
            <a:solidFill>
              <a:srgbClr val="A9BFBA"/>
            </a:solidFill>
            <a:ln>
              <a:solidFill>
                <a:srgbClr val="6876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47" name="Rounded Rectangle 14346">
              <a:extLst>
                <a:ext uri="{FF2B5EF4-FFF2-40B4-BE49-F238E27FC236}">
                  <a16:creationId xmlns:a16="http://schemas.microsoft.com/office/drawing/2014/main" id="{69FC5C77-D4E4-EE6E-222A-4E7FE5580CAB}"/>
                </a:ext>
              </a:extLst>
            </p:cNvPr>
            <p:cNvSpPr/>
            <p:nvPr/>
          </p:nvSpPr>
          <p:spPr>
            <a:xfrm>
              <a:off x="1910754" y="4535590"/>
              <a:ext cx="209653" cy="45719"/>
            </a:xfrm>
            <a:prstGeom prst="roundRect">
              <a:avLst/>
            </a:prstGeom>
            <a:solidFill>
              <a:srgbClr val="A9BFBA"/>
            </a:solidFill>
            <a:ln>
              <a:solidFill>
                <a:srgbClr val="6876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340" name="Rectangle 14339">
            <a:extLst>
              <a:ext uri="{FF2B5EF4-FFF2-40B4-BE49-F238E27FC236}">
                <a16:creationId xmlns:a16="http://schemas.microsoft.com/office/drawing/2014/main" id="{089FDCFD-D99E-74FB-CFC9-CE0E73600EC3}"/>
              </a:ext>
            </a:extLst>
          </p:cNvPr>
          <p:cNvSpPr/>
          <p:nvPr/>
        </p:nvSpPr>
        <p:spPr>
          <a:xfrm>
            <a:off x="5360766" y="2360686"/>
            <a:ext cx="351259" cy="351259"/>
          </a:xfrm>
          <a:prstGeom prst="rect">
            <a:avLst/>
          </a:prstGeom>
          <a:solidFill>
            <a:srgbClr val="FFF3CC"/>
          </a:solidFill>
          <a:ln>
            <a:solidFill>
              <a:srgbClr val="DCB9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348" name="Title 1">
            <a:extLst>
              <a:ext uri="{FF2B5EF4-FFF2-40B4-BE49-F238E27FC236}">
                <a16:creationId xmlns:a16="http://schemas.microsoft.com/office/drawing/2014/main" id="{145E8B0D-A591-A59D-C694-FD999ACAE98F}"/>
              </a:ext>
            </a:extLst>
          </p:cNvPr>
          <p:cNvSpPr txBox="1">
            <a:spLocks/>
          </p:cNvSpPr>
          <p:nvPr/>
        </p:nvSpPr>
        <p:spPr>
          <a:xfrm>
            <a:off x="480973" y="1396812"/>
            <a:ext cx="1457580" cy="550892"/>
          </a:xfrm>
          <a:prstGeom prst="rect">
            <a:avLst/>
          </a:prstGeom>
        </p:spPr>
        <p:txBody>
          <a:bodyPr vert="horz" lIns="91440" tIns="45720" rIns="91440" bIns="45720" rtlCol="0" anchor="ctr">
            <a:norm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r>
              <a:rPr lang="en-GB" sz="1600" b="0" dirty="0"/>
              <a:t>Left to Right</a:t>
            </a:r>
          </a:p>
        </p:txBody>
      </p:sp>
      <p:sp>
        <p:nvSpPr>
          <p:cNvPr id="14349" name="Title 1">
            <a:extLst>
              <a:ext uri="{FF2B5EF4-FFF2-40B4-BE49-F238E27FC236}">
                <a16:creationId xmlns:a16="http://schemas.microsoft.com/office/drawing/2014/main" id="{044B4501-F7BC-7AE4-A166-BF076A53B7A1}"/>
              </a:ext>
            </a:extLst>
          </p:cNvPr>
          <p:cNvSpPr txBox="1">
            <a:spLocks/>
          </p:cNvSpPr>
          <p:nvPr/>
        </p:nvSpPr>
        <p:spPr>
          <a:xfrm>
            <a:off x="2794319" y="1394232"/>
            <a:ext cx="766717" cy="550892"/>
          </a:xfrm>
          <a:prstGeom prst="rect">
            <a:avLst/>
          </a:prstGeom>
        </p:spPr>
        <p:txBody>
          <a:bodyPr vert="horz" lIns="91440" tIns="45720" rIns="91440" bIns="45720" rtlCol="0" anchor="ctr">
            <a:norm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r>
              <a:rPr lang="en-GB" sz="1800" b="0" dirty="0"/>
              <a:t>Still</a:t>
            </a:r>
          </a:p>
        </p:txBody>
      </p:sp>
      <p:sp>
        <p:nvSpPr>
          <p:cNvPr id="14350" name="Title 1">
            <a:extLst>
              <a:ext uri="{FF2B5EF4-FFF2-40B4-BE49-F238E27FC236}">
                <a16:creationId xmlns:a16="http://schemas.microsoft.com/office/drawing/2014/main" id="{E60EF80A-B265-D6C0-F794-BFD8C3E8A863}"/>
              </a:ext>
            </a:extLst>
          </p:cNvPr>
          <p:cNvSpPr txBox="1">
            <a:spLocks/>
          </p:cNvSpPr>
          <p:nvPr/>
        </p:nvSpPr>
        <p:spPr>
          <a:xfrm>
            <a:off x="4226499" y="1390725"/>
            <a:ext cx="2110503" cy="550892"/>
          </a:xfrm>
          <a:prstGeom prst="rect">
            <a:avLst/>
          </a:prstGeom>
        </p:spPr>
        <p:txBody>
          <a:bodyPr vert="horz" lIns="91440" tIns="45720" rIns="91440" bIns="45720" rtlCol="0" anchor="ctr">
            <a:norm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r>
              <a:rPr lang="en-GB" sz="1800" b="0" dirty="0"/>
              <a:t>Right to Left</a:t>
            </a:r>
          </a:p>
        </p:txBody>
      </p:sp>
      <p:pic>
        <p:nvPicPr>
          <p:cNvPr id="14351" name="Picture 14350">
            <a:extLst>
              <a:ext uri="{FF2B5EF4-FFF2-40B4-BE49-F238E27FC236}">
                <a16:creationId xmlns:a16="http://schemas.microsoft.com/office/drawing/2014/main" id="{D61514F9-DB8C-D79A-E6E4-96E5F56C67EE}"/>
              </a:ext>
            </a:extLst>
          </p:cNvPr>
          <p:cNvPicPr>
            <a:picLocks noChangeAspect="1"/>
          </p:cNvPicPr>
          <p:nvPr/>
        </p:nvPicPr>
        <p:blipFill>
          <a:blip r:embed="rId4"/>
          <a:stretch>
            <a:fillRect/>
          </a:stretch>
        </p:blipFill>
        <p:spPr>
          <a:xfrm>
            <a:off x="1117607" y="3264357"/>
            <a:ext cx="3721016" cy="2931227"/>
          </a:xfrm>
          <a:prstGeom prst="rect">
            <a:avLst/>
          </a:prstGeom>
        </p:spPr>
      </p:pic>
      <p:pic>
        <p:nvPicPr>
          <p:cNvPr id="14354" name="Picture 14353">
            <a:extLst>
              <a:ext uri="{FF2B5EF4-FFF2-40B4-BE49-F238E27FC236}">
                <a16:creationId xmlns:a16="http://schemas.microsoft.com/office/drawing/2014/main" id="{396CE8A5-77EE-F070-0D08-B834B0CB6C97}"/>
              </a:ext>
            </a:extLst>
          </p:cNvPr>
          <p:cNvPicPr>
            <a:picLocks noChangeAspect="1"/>
          </p:cNvPicPr>
          <p:nvPr>
            <p:custDataLst>
              <p:tags r:id="rId1"/>
            </p:custDataLst>
          </p:nvPr>
        </p:nvPicPr>
        <p:blipFill>
          <a:blip r:embed="rId5"/>
          <a:stretch>
            <a:fillRect/>
          </a:stretch>
        </p:blipFill>
        <p:spPr>
          <a:xfrm>
            <a:off x="2040391" y="6273037"/>
            <a:ext cx="2368577" cy="414384"/>
          </a:xfrm>
          <a:prstGeom prst="rect">
            <a:avLst/>
          </a:prstGeom>
        </p:spPr>
      </p:pic>
    </p:spTree>
    <p:extLst>
      <p:ext uri="{BB962C8B-B14F-4D97-AF65-F5344CB8AC3E}">
        <p14:creationId xmlns:p14="http://schemas.microsoft.com/office/powerpoint/2010/main" val="571176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B3597-BD52-943A-00C4-9759562CBA67}"/>
              </a:ext>
            </a:extLst>
          </p:cNvPr>
          <p:cNvSpPr>
            <a:spLocks noGrp="1"/>
          </p:cNvSpPr>
          <p:nvPr>
            <p:ph type="title"/>
          </p:nvPr>
        </p:nvSpPr>
        <p:spPr/>
        <p:txBody>
          <a:bodyPr/>
          <a:lstStyle/>
          <a:p>
            <a:r>
              <a:rPr lang="en-GB" dirty="0"/>
              <a:t>Fitting: Linear or Cubic</a:t>
            </a:r>
          </a:p>
        </p:txBody>
      </p:sp>
      <p:sp>
        <p:nvSpPr>
          <p:cNvPr id="4" name="Date Placeholder 3">
            <a:extLst>
              <a:ext uri="{FF2B5EF4-FFF2-40B4-BE49-F238E27FC236}">
                <a16:creationId xmlns:a16="http://schemas.microsoft.com/office/drawing/2014/main" id="{AA89A7B8-1099-6989-2E3A-5C1FD9877F29}"/>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615761E5-C767-A196-9BEB-7059FBEC297E}"/>
              </a:ext>
            </a:extLst>
          </p:cNvPr>
          <p:cNvSpPr>
            <a:spLocks noGrp="1"/>
          </p:cNvSpPr>
          <p:nvPr>
            <p:ph type="sldNum" sz="quarter" idx="12"/>
          </p:nvPr>
        </p:nvSpPr>
        <p:spPr/>
        <p:txBody>
          <a:bodyPr/>
          <a:lstStyle/>
          <a:p>
            <a:fld id="{86D12830-9A95-C347-AB67-7FF77AC87CE5}" type="slidenum">
              <a:rPr lang="en-GB" smtClean="0"/>
              <a:pPr/>
              <a:t>24</a:t>
            </a:fld>
            <a:endParaRPr lang="en-GB" dirty="0"/>
          </a:p>
        </p:txBody>
      </p:sp>
      <p:sp>
        <p:nvSpPr>
          <p:cNvPr id="6" name="TextBox 5">
            <a:extLst>
              <a:ext uri="{FF2B5EF4-FFF2-40B4-BE49-F238E27FC236}">
                <a16:creationId xmlns:a16="http://schemas.microsoft.com/office/drawing/2014/main" id="{73542EBB-3B8D-5E5E-28F0-CF27645C00D2}"/>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Results</a:t>
            </a:r>
            <a:endParaRPr lang="en-GB" sz="2000" dirty="0">
              <a:solidFill>
                <a:schemeClr val="bg1"/>
              </a:solidFill>
            </a:endParaRPr>
          </a:p>
        </p:txBody>
      </p:sp>
      <p:pic>
        <p:nvPicPr>
          <p:cNvPr id="9" name="Picture 2">
            <a:extLst>
              <a:ext uri="{FF2B5EF4-FFF2-40B4-BE49-F238E27FC236}">
                <a16:creationId xmlns:a16="http://schemas.microsoft.com/office/drawing/2014/main" id="{400E4EA3-98BC-28B8-4ABC-83FB6B490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3369" y="5608493"/>
            <a:ext cx="5117816" cy="62264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0557C88-6E7C-804B-6E8B-2060F2954C0E}"/>
              </a:ext>
            </a:extLst>
          </p:cNvPr>
          <p:cNvPicPr>
            <a:picLocks noChangeAspect="1"/>
          </p:cNvPicPr>
          <p:nvPr/>
        </p:nvPicPr>
        <p:blipFill>
          <a:blip r:embed="rId4"/>
          <a:stretch>
            <a:fillRect/>
          </a:stretch>
        </p:blipFill>
        <p:spPr>
          <a:xfrm>
            <a:off x="1894660" y="1557367"/>
            <a:ext cx="8536799" cy="3845001"/>
          </a:xfrm>
          <a:prstGeom prst="rect">
            <a:avLst/>
          </a:prstGeom>
        </p:spPr>
      </p:pic>
      <p:sp>
        <p:nvSpPr>
          <p:cNvPr id="3" name="Title 1 2">
            <a:extLst>
              <a:ext uri="{FF2B5EF4-FFF2-40B4-BE49-F238E27FC236}">
                <a16:creationId xmlns:a16="http://schemas.microsoft.com/office/drawing/2014/main" id="{37907A2E-D16C-99CC-157E-E8609D285C70}"/>
              </a:ext>
            </a:extLst>
          </p:cNvPr>
          <p:cNvSpPr txBox="1">
            <a:spLocks/>
          </p:cNvSpPr>
          <p:nvPr/>
        </p:nvSpPr>
        <p:spPr>
          <a:xfrm>
            <a:off x="3510523" y="5814618"/>
            <a:ext cx="5305074" cy="958250"/>
          </a:xfrm>
          <a:prstGeom prst="rect">
            <a:avLst/>
          </a:prstGeom>
        </p:spPr>
        <p:txBody>
          <a:bodyPr vert="horz" lIns="91440" tIns="45720" rIns="91440" bIns="45720" rtlCol="0" anchor="ctr">
            <a:no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pPr algn="ctr">
              <a:spcAft>
                <a:spcPts val="600"/>
              </a:spcAft>
            </a:pPr>
            <a:r>
              <a:rPr lang="en-GB" sz="1600" dirty="0"/>
              <a:t>Linear behaviour around centre position</a:t>
            </a:r>
          </a:p>
        </p:txBody>
      </p:sp>
    </p:spTree>
    <p:extLst>
      <p:ext uri="{BB962C8B-B14F-4D97-AF65-F5344CB8AC3E}">
        <p14:creationId xmlns:p14="http://schemas.microsoft.com/office/powerpoint/2010/main" val="3724981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aph of a graph of a graph&#10;&#10;Description automatically generated with medium confidence">
            <a:extLst>
              <a:ext uri="{FF2B5EF4-FFF2-40B4-BE49-F238E27FC236}">
                <a16:creationId xmlns:a16="http://schemas.microsoft.com/office/drawing/2014/main" id="{7D817409-B3E9-9BE3-A3DA-2B9FC016C29B}"/>
              </a:ext>
            </a:extLst>
          </p:cNvPr>
          <p:cNvPicPr>
            <a:picLocks noChangeAspect="1"/>
          </p:cNvPicPr>
          <p:nvPr/>
        </p:nvPicPr>
        <p:blipFill rotWithShape="1">
          <a:blip r:embed="rId3"/>
          <a:srcRect l="58141" t="5564" b="10117"/>
          <a:stretch/>
        </p:blipFill>
        <p:spPr>
          <a:xfrm>
            <a:off x="5726205" y="1953441"/>
            <a:ext cx="3696122" cy="4006833"/>
          </a:xfrm>
          <a:prstGeom prst="rect">
            <a:avLst/>
          </a:prstGeom>
        </p:spPr>
      </p:pic>
      <p:sp>
        <p:nvSpPr>
          <p:cNvPr id="2" name="Title 1">
            <a:extLst>
              <a:ext uri="{FF2B5EF4-FFF2-40B4-BE49-F238E27FC236}">
                <a16:creationId xmlns:a16="http://schemas.microsoft.com/office/drawing/2014/main" id="{07FB3597-BD52-943A-00C4-9759562CBA67}"/>
              </a:ext>
            </a:extLst>
          </p:cNvPr>
          <p:cNvSpPr>
            <a:spLocks noGrp="1"/>
          </p:cNvSpPr>
          <p:nvPr>
            <p:ph type="title"/>
          </p:nvPr>
        </p:nvSpPr>
        <p:spPr/>
        <p:txBody>
          <a:bodyPr/>
          <a:lstStyle/>
          <a:p>
            <a:r>
              <a:rPr lang="en-GB" dirty="0"/>
              <a:t>Offset Analysis: Functioning Well</a:t>
            </a:r>
          </a:p>
        </p:txBody>
      </p:sp>
      <p:sp>
        <p:nvSpPr>
          <p:cNvPr id="4" name="Date Placeholder 3">
            <a:extLst>
              <a:ext uri="{FF2B5EF4-FFF2-40B4-BE49-F238E27FC236}">
                <a16:creationId xmlns:a16="http://schemas.microsoft.com/office/drawing/2014/main" id="{AA89A7B8-1099-6989-2E3A-5C1FD9877F29}"/>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615761E5-C767-A196-9BEB-7059FBEC297E}"/>
              </a:ext>
            </a:extLst>
          </p:cNvPr>
          <p:cNvSpPr>
            <a:spLocks noGrp="1"/>
          </p:cNvSpPr>
          <p:nvPr>
            <p:ph type="sldNum" sz="quarter" idx="12"/>
          </p:nvPr>
        </p:nvSpPr>
        <p:spPr/>
        <p:txBody>
          <a:bodyPr/>
          <a:lstStyle/>
          <a:p>
            <a:fld id="{86D12830-9A95-C347-AB67-7FF77AC87CE5}" type="slidenum">
              <a:rPr lang="en-GB" smtClean="0"/>
              <a:pPr/>
              <a:t>25</a:t>
            </a:fld>
            <a:endParaRPr lang="en-GB" dirty="0"/>
          </a:p>
        </p:txBody>
      </p:sp>
      <p:sp>
        <p:nvSpPr>
          <p:cNvPr id="6" name="TextBox 5">
            <a:extLst>
              <a:ext uri="{FF2B5EF4-FFF2-40B4-BE49-F238E27FC236}">
                <a16:creationId xmlns:a16="http://schemas.microsoft.com/office/drawing/2014/main" id="{73542EBB-3B8D-5E5E-28F0-CF27645C00D2}"/>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Results</a:t>
            </a:r>
            <a:endParaRPr lang="en-GB" sz="2000" dirty="0">
              <a:solidFill>
                <a:schemeClr val="bg1"/>
              </a:solidFill>
            </a:endParaRPr>
          </a:p>
        </p:txBody>
      </p:sp>
      <p:pic>
        <p:nvPicPr>
          <p:cNvPr id="11" name="Picture 10" descr="A graph of a graph of a graph&#10;&#10;Description automatically generated with medium confidence">
            <a:extLst>
              <a:ext uri="{FF2B5EF4-FFF2-40B4-BE49-F238E27FC236}">
                <a16:creationId xmlns:a16="http://schemas.microsoft.com/office/drawing/2014/main" id="{F69721F2-15E1-B2BB-DA15-E0F2CEF04C6F}"/>
              </a:ext>
            </a:extLst>
          </p:cNvPr>
          <p:cNvPicPr>
            <a:picLocks noChangeAspect="1"/>
          </p:cNvPicPr>
          <p:nvPr/>
        </p:nvPicPr>
        <p:blipFill rotWithShape="1">
          <a:blip r:embed="rId3"/>
          <a:srcRect l="2404" t="4687" r="43028"/>
          <a:stretch/>
        </p:blipFill>
        <p:spPr>
          <a:xfrm>
            <a:off x="645458" y="1283508"/>
            <a:ext cx="5347569" cy="5026776"/>
          </a:xfrm>
          <a:prstGeom prst="rect">
            <a:avLst/>
          </a:prstGeom>
        </p:spPr>
      </p:pic>
      <p:sp>
        <p:nvSpPr>
          <p:cNvPr id="3" name="Title 1 2">
            <a:extLst>
              <a:ext uri="{FF2B5EF4-FFF2-40B4-BE49-F238E27FC236}">
                <a16:creationId xmlns:a16="http://schemas.microsoft.com/office/drawing/2014/main" id="{AC0A8B9B-D795-7671-DEB2-96857C9ECC70}"/>
              </a:ext>
            </a:extLst>
          </p:cNvPr>
          <p:cNvSpPr txBox="1">
            <a:spLocks/>
          </p:cNvSpPr>
          <p:nvPr/>
        </p:nvSpPr>
        <p:spPr>
          <a:xfrm>
            <a:off x="9448800" y="3481867"/>
            <a:ext cx="2743200" cy="958250"/>
          </a:xfrm>
          <a:prstGeom prst="rect">
            <a:avLst/>
          </a:prstGeom>
        </p:spPr>
        <p:txBody>
          <a:bodyPr vert="horz" lIns="91440" tIns="45720" rIns="91440" bIns="45720" rtlCol="0" anchor="ctr">
            <a:no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pPr>
              <a:spcAft>
                <a:spcPts val="600"/>
              </a:spcAft>
            </a:pPr>
            <a:r>
              <a:rPr lang="en-GB" sz="1600" dirty="0"/>
              <a:t>Continuous and smooth </a:t>
            </a:r>
          </a:p>
          <a:p>
            <a:pPr>
              <a:spcAft>
                <a:spcPts val="600"/>
              </a:spcAft>
            </a:pPr>
            <a:r>
              <a:rPr lang="en-GB" sz="1600" dirty="0"/>
              <a:t>curve of </a:t>
            </a:r>
            <a:r>
              <a:rPr lang="en-GB" sz="1600" dirty="0" err="1"/>
              <a:t>HoQIs</a:t>
            </a:r>
            <a:r>
              <a:rPr lang="en-GB" sz="1600" dirty="0"/>
              <a:t>’ curve </a:t>
            </a:r>
          </a:p>
          <a:p>
            <a:pPr>
              <a:spcAft>
                <a:spcPts val="600"/>
              </a:spcAft>
            </a:pPr>
            <a:r>
              <a:rPr lang="en-GB" sz="1600" dirty="0"/>
              <a:t>and fringe counting</a:t>
            </a:r>
          </a:p>
        </p:txBody>
      </p:sp>
      <p:pic>
        <p:nvPicPr>
          <p:cNvPr id="7" name="Picture 6">
            <a:extLst>
              <a:ext uri="{FF2B5EF4-FFF2-40B4-BE49-F238E27FC236}">
                <a16:creationId xmlns:a16="http://schemas.microsoft.com/office/drawing/2014/main" id="{946F3E52-5B7C-1A17-88F8-5EC3C6920D05}"/>
              </a:ext>
            </a:extLst>
          </p:cNvPr>
          <p:cNvPicPr>
            <a:picLocks noChangeAspect="1"/>
          </p:cNvPicPr>
          <p:nvPr/>
        </p:nvPicPr>
        <p:blipFill>
          <a:blip r:embed="rId4"/>
          <a:stretch>
            <a:fillRect/>
          </a:stretch>
        </p:blipFill>
        <p:spPr>
          <a:xfrm>
            <a:off x="9456760" y="834903"/>
            <a:ext cx="2284912" cy="1688848"/>
          </a:xfrm>
          <a:prstGeom prst="rect">
            <a:avLst/>
          </a:prstGeom>
        </p:spPr>
      </p:pic>
    </p:spTree>
    <p:extLst>
      <p:ext uri="{BB962C8B-B14F-4D97-AF65-F5344CB8AC3E}">
        <p14:creationId xmlns:p14="http://schemas.microsoft.com/office/powerpoint/2010/main" val="2431796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with a line&#10;&#10;Description automatically generated">
            <a:extLst>
              <a:ext uri="{FF2B5EF4-FFF2-40B4-BE49-F238E27FC236}">
                <a16:creationId xmlns:a16="http://schemas.microsoft.com/office/drawing/2014/main" id="{D789B2CF-1EBF-69E4-7F12-BA1F9EAB9344}"/>
              </a:ext>
            </a:extLst>
          </p:cNvPr>
          <p:cNvPicPr>
            <a:picLocks noChangeAspect="1"/>
          </p:cNvPicPr>
          <p:nvPr/>
        </p:nvPicPr>
        <p:blipFill>
          <a:blip r:embed="rId3"/>
          <a:stretch>
            <a:fillRect/>
          </a:stretch>
        </p:blipFill>
        <p:spPr>
          <a:xfrm>
            <a:off x="-588318" y="850418"/>
            <a:ext cx="10931783" cy="5776089"/>
          </a:xfrm>
          <a:prstGeom prst="rect">
            <a:avLst/>
          </a:prstGeom>
        </p:spPr>
      </p:pic>
      <p:sp>
        <p:nvSpPr>
          <p:cNvPr id="2" name="Title 1">
            <a:extLst>
              <a:ext uri="{FF2B5EF4-FFF2-40B4-BE49-F238E27FC236}">
                <a16:creationId xmlns:a16="http://schemas.microsoft.com/office/drawing/2014/main" id="{07FB3597-BD52-943A-00C4-9759562CBA67}"/>
              </a:ext>
            </a:extLst>
          </p:cNvPr>
          <p:cNvSpPr>
            <a:spLocks noGrp="1"/>
          </p:cNvSpPr>
          <p:nvPr>
            <p:ph type="title"/>
          </p:nvPr>
        </p:nvSpPr>
        <p:spPr/>
        <p:txBody>
          <a:bodyPr/>
          <a:lstStyle/>
          <a:p>
            <a:r>
              <a:rPr lang="en-GB" dirty="0"/>
              <a:t>Offset Analysis: Functioning Well</a:t>
            </a:r>
          </a:p>
        </p:txBody>
      </p:sp>
      <p:sp>
        <p:nvSpPr>
          <p:cNvPr id="4" name="Date Placeholder 3">
            <a:extLst>
              <a:ext uri="{FF2B5EF4-FFF2-40B4-BE49-F238E27FC236}">
                <a16:creationId xmlns:a16="http://schemas.microsoft.com/office/drawing/2014/main" id="{AA89A7B8-1099-6989-2E3A-5C1FD9877F29}"/>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615761E5-C767-A196-9BEB-7059FBEC297E}"/>
              </a:ext>
            </a:extLst>
          </p:cNvPr>
          <p:cNvSpPr>
            <a:spLocks noGrp="1"/>
          </p:cNvSpPr>
          <p:nvPr>
            <p:ph type="sldNum" sz="quarter" idx="12"/>
          </p:nvPr>
        </p:nvSpPr>
        <p:spPr/>
        <p:txBody>
          <a:bodyPr/>
          <a:lstStyle/>
          <a:p>
            <a:fld id="{86D12830-9A95-C347-AB67-7FF77AC87CE5}" type="slidenum">
              <a:rPr lang="en-GB" smtClean="0"/>
              <a:pPr/>
              <a:t>26</a:t>
            </a:fld>
            <a:endParaRPr lang="en-GB" dirty="0"/>
          </a:p>
        </p:txBody>
      </p:sp>
      <p:sp>
        <p:nvSpPr>
          <p:cNvPr id="6" name="TextBox 5">
            <a:extLst>
              <a:ext uri="{FF2B5EF4-FFF2-40B4-BE49-F238E27FC236}">
                <a16:creationId xmlns:a16="http://schemas.microsoft.com/office/drawing/2014/main" id="{73542EBB-3B8D-5E5E-28F0-CF27645C00D2}"/>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Results</a:t>
            </a:r>
            <a:endParaRPr lang="en-GB" sz="2000" dirty="0">
              <a:solidFill>
                <a:schemeClr val="bg1"/>
              </a:solidFill>
            </a:endParaRPr>
          </a:p>
        </p:txBody>
      </p:sp>
      <p:pic>
        <p:nvPicPr>
          <p:cNvPr id="3" name="Picture 2">
            <a:extLst>
              <a:ext uri="{FF2B5EF4-FFF2-40B4-BE49-F238E27FC236}">
                <a16:creationId xmlns:a16="http://schemas.microsoft.com/office/drawing/2014/main" id="{D25FD004-A31F-E202-4A36-3477AC26896B}"/>
              </a:ext>
            </a:extLst>
          </p:cNvPr>
          <p:cNvPicPr>
            <a:picLocks noChangeAspect="1"/>
          </p:cNvPicPr>
          <p:nvPr/>
        </p:nvPicPr>
        <p:blipFill>
          <a:blip r:embed="rId4"/>
          <a:stretch>
            <a:fillRect/>
          </a:stretch>
        </p:blipFill>
        <p:spPr>
          <a:xfrm>
            <a:off x="8610600" y="2847488"/>
            <a:ext cx="3697070" cy="2732617"/>
          </a:xfrm>
          <a:prstGeom prst="rect">
            <a:avLst/>
          </a:prstGeom>
        </p:spPr>
      </p:pic>
    </p:spTree>
    <p:extLst>
      <p:ext uri="{BB962C8B-B14F-4D97-AF65-F5344CB8AC3E}">
        <p14:creationId xmlns:p14="http://schemas.microsoft.com/office/powerpoint/2010/main" val="622019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B3597-BD52-943A-00C4-9759562CBA67}"/>
              </a:ext>
            </a:extLst>
          </p:cNvPr>
          <p:cNvSpPr>
            <a:spLocks noGrp="1"/>
          </p:cNvSpPr>
          <p:nvPr>
            <p:ph type="title"/>
          </p:nvPr>
        </p:nvSpPr>
        <p:spPr/>
        <p:txBody>
          <a:bodyPr/>
          <a:lstStyle/>
          <a:p>
            <a:r>
              <a:rPr lang="en-GB" dirty="0"/>
              <a:t>Offset Analysis: Fringe Slipping </a:t>
            </a:r>
          </a:p>
        </p:txBody>
      </p:sp>
      <p:sp>
        <p:nvSpPr>
          <p:cNvPr id="4" name="Date Placeholder 3">
            <a:extLst>
              <a:ext uri="{FF2B5EF4-FFF2-40B4-BE49-F238E27FC236}">
                <a16:creationId xmlns:a16="http://schemas.microsoft.com/office/drawing/2014/main" id="{AA89A7B8-1099-6989-2E3A-5C1FD9877F29}"/>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615761E5-C767-A196-9BEB-7059FBEC297E}"/>
              </a:ext>
            </a:extLst>
          </p:cNvPr>
          <p:cNvSpPr>
            <a:spLocks noGrp="1"/>
          </p:cNvSpPr>
          <p:nvPr>
            <p:ph type="sldNum" sz="quarter" idx="12"/>
          </p:nvPr>
        </p:nvSpPr>
        <p:spPr/>
        <p:txBody>
          <a:bodyPr/>
          <a:lstStyle/>
          <a:p>
            <a:fld id="{86D12830-9A95-C347-AB67-7FF77AC87CE5}" type="slidenum">
              <a:rPr lang="en-GB" smtClean="0"/>
              <a:pPr/>
              <a:t>27</a:t>
            </a:fld>
            <a:endParaRPr lang="en-GB" dirty="0"/>
          </a:p>
        </p:txBody>
      </p:sp>
      <p:sp>
        <p:nvSpPr>
          <p:cNvPr id="6" name="TextBox 5">
            <a:extLst>
              <a:ext uri="{FF2B5EF4-FFF2-40B4-BE49-F238E27FC236}">
                <a16:creationId xmlns:a16="http://schemas.microsoft.com/office/drawing/2014/main" id="{73542EBB-3B8D-5E5E-28F0-CF27645C00D2}"/>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Results</a:t>
            </a:r>
            <a:endParaRPr lang="en-GB" sz="2000" dirty="0">
              <a:solidFill>
                <a:schemeClr val="bg1"/>
              </a:solidFill>
            </a:endParaRPr>
          </a:p>
        </p:txBody>
      </p:sp>
      <p:pic>
        <p:nvPicPr>
          <p:cNvPr id="9" name="Picture 8" descr="A screenshot of a graph&#10;&#10;Description automatically generated">
            <a:extLst>
              <a:ext uri="{FF2B5EF4-FFF2-40B4-BE49-F238E27FC236}">
                <a16:creationId xmlns:a16="http://schemas.microsoft.com/office/drawing/2014/main" id="{F21B6AFF-00F5-54A3-5E90-347C82D99E96}"/>
              </a:ext>
            </a:extLst>
          </p:cNvPr>
          <p:cNvPicPr>
            <a:picLocks noChangeAspect="1"/>
          </p:cNvPicPr>
          <p:nvPr/>
        </p:nvPicPr>
        <p:blipFill rotWithShape="1">
          <a:blip r:embed="rId3"/>
          <a:srcRect t="4758" r="45322"/>
          <a:stretch/>
        </p:blipFill>
        <p:spPr>
          <a:xfrm>
            <a:off x="1195268" y="1318442"/>
            <a:ext cx="5055812" cy="5276833"/>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8125E0E8-CF5C-9A09-0030-1498402EEA41}"/>
              </a:ext>
            </a:extLst>
          </p:cNvPr>
          <p:cNvPicPr>
            <a:picLocks noChangeAspect="1"/>
          </p:cNvPicPr>
          <p:nvPr/>
        </p:nvPicPr>
        <p:blipFill rotWithShape="1">
          <a:blip r:embed="rId3"/>
          <a:srcRect l="56713" t="11143" b="13697"/>
          <a:stretch/>
        </p:blipFill>
        <p:spPr>
          <a:xfrm>
            <a:off x="6096000" y="1982676"/>
            <a:ext cx="3332019" cy="3466648"/>
          </a:xfrm>
          <a:prstGeom prst="rect">
            <a:avLst/>
          </a:prstGeom>
        </p:spPr>
      </p:pic>
      <p:pic>
        <p:nvPicPr>
          <p:cNvPr id="12" name="Picture 11">
            <a:extLst>
              <a:ext uri="{FF2B5EF4-FFF2-40B4-BE49-F238E27FC236}">
                <a16:creationId xmlns:a16="http://schemas.microsoft.com/office/drawing/2014/main" id="{89BD2F52-2BB2-E46C-7555-D1C81DDD47DF}"/>
              </a:ext>
            </a:extLst>
          </p:cNvPr>
          <p:cNvPicPr>
            <a:picLocks noChangeAspect="1"/>
          </p:cNvPicPr>
          <p:nvPr/>
        </p:nvPicPr>
        <p:blipFill>
          <a:blip r:embed="rId4"/>
          <a:stretch>
            <a:fillRect/>
          </a:stretch>
        </p:blipFill>
        <p:spPr>
          <a:xfrm>
            <a:off x="9556209" y="650340"/>
            <a:ext cx="2501484" cy="1814053"/>
          </a:xfrm>
          <a:prstGeom prst="rect">
            <a:avLst/>
          </a:prstGeom>
        </p:spPr>
      </p:pic>
      <p:sp>
        <p:nvSpPr>
          <p:cNvPr id="3" name="Title 1 2">
            <a:extLst>
              <a:ext uri="{FF2B5EF4-FFF2-40B4-BE49-F238E27FC236}">
                <a16:creationId xmlns:a16="http://schemas.microsoft.com/office/drawing/2014/main" id="{9430A6D3-6F59-CD86-1AF7-0993352510A4}"/>
              </a:ext>
            </a:extLst>
          </p:cNvPr>
          <p:cNvSpPr txBox="1">
            <a:spLocks/>
          </p:cNvSpPr>
          <p:nvPr/>
        </p:nvSpPr>
        <p:spPr>
          <a:xfrm>
            <a:off x="9448800" y="3481867"/>
            <a:ext cx="2743200" cy="958250"/>
          </a:xfrm>
          <a:prstGeom prst="rect">
            <a:avLst/>
          </a:prstGeom>
        </p:spPr>
        <p:txBody>
          <a:bodyPr vert="horz" lIns="91440" tIns="45720" rIns="91440" bIns="45720" rtlCol="0" anchor="ctr">
            <a:no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pPr>
              <a:spcAft>
                <a:spcPts val="600"/>
              </a:spcAft>
            </a:pPr>
            <a:r>
              <a:rPr lang="en-GB" sz="1600" dirty="0" err="1"/>
              <a:t>HoQIs</a:t>
            </a:r>
            <a:r>
              <a:rPr lang="en-GB" sz="1600" dirty="0"/>
              <a:t> levels out for a small range, losing the record of the movement</a:t>
            </a:r>
          </a:p>
        </p:txBody>
      </p:sp>
    </p:spTree>
    <p:extLst>
      <p:ext uri="{BB962C8B-B14F-4D97-AF65-F5344CB8AC3E}">
        <p14:creationId xmlns:p14="http://schemas.microsoft.com/office/powerpoint/2010/main" val="3223980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06C02-E199-D938-FD75-4E1550039D64}"/>
              </a:ext>
            </a:extLst>
          </p:cNvPr>
          <p:cNvPicPr>
            <a:picLocks noChangeAspect="1"/>
          </p:cNvPicPr>
          <p:nvPr/>
        </p:nvPicPr>
        <p:blipFill rotWithShape="1">
          <a:blip r:embed="rId6"/>
          <a:srcRect l="55571" t="18650" b="19924"/>
          <a:stretch/>
        </p:blipFill>
        <p:spPr>
          <a:xfrm>
            <a:off x="6418270" y="3629586"/>
            <a:ext cx="2743200" cy="3009773"/>
          </a:xfrm>
          <a:prstGeom prst="rect">
            <a:avLst/>
          </a:prstGeom>
        </p:spPr>
      </p:pic>
      <p:pic>
        <p:nvPicPr>
          <p:cNvPr id="9" name="Picture 8" descr="A graph with blue and orange lines&#10;&#10;Description automatically generated">
            <a:extLst>
              <a:ext uri="{FF2B5EF4-FFF2-40B4-BE49-F238E27FC236}">
                <a16:creationId xmlns:a16="http://schemas.microsoft.com/office/drawing/2014/main" id="{083A3E20-E37B-7BC4-2D48-CB1C6FBEEAB5}"/>
              </a:ext>
            </a:extLst>
          </p:cNvPr>
          <p:cNvPicPr>
            <a:picLocks noChangeAspect="1"/>
          </p:cNvPicPr>
          <p:nvPr/>
        </p:nvPicPr>
        <p:blipFill rotWithShape="1">
          <a:blip r:embed="rId7"/>
          <a:srcRect r="6878"/>
          <a:stretch/>
        </p:blipFill>
        <p:spPr>
          <a:xfrm>
            <a:off x="111114" y="1132841"/>
            <a:ext cx="5797960" cy="3406497"/>
          </a:xfrm>
          <a:prstGeom prst="rect">
            <a:avLst/>
          </a:prstGeom>
        </p:spPr>
      </p:pic>
      <p:sp>
        <p:nvSpPr>
          <p:cNvPr id="2" name="Title 1">
            <a:extLst>
              <a:ext uri="{FF2B5EF4-FFF2-40B4-BE49-F238E27FC236}">
                <a16:creationId xmlns:a16="http://schemas.microsoft.com/office/drawing/2014/main" id="{07FB3597-BD52-943A-00C4-9759562CBA67}"/>
              </a:ext>
            </a:extLst>
          </p:cNvPr>
          <p:cNvSpPr>
            <a:spLocks noGrp="1"/>
          </p:cNvSpPr>
          <p:nvPr>
            <p:ph type="title"/>
          </p:nvPr>
        </p:nvSpPr>
        <p:spPr/>
        <p:txBody>
          <a:bodyPr/>
          <a:lstStyle/>
          <a:p>
            <a:r>
              <a:rPr lang="en-GB" dirty="0"/>
              <a:t>Offset Analysis: Fringe Slipping</a:t>
            </a:r>
          </a:p>
        </p:txBody>
      </p:sp>
      <p:sp>
        <p:nvSpPr>
          <p:cNvPr id="4" name="Date Placeholder 3">
            <a:extLst>
              <a:ext uri="{FF2B5EF4-FFF2-40B4-BE49-F238E27FC236}">
                <a16:creationId xmlns:a16="http://schemas.microsoft.com/office/drawing/2014/main" id="{AA89A7B8-1099-6989-2E3A-5C1FD9877F29}"/>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615761E5-C767-A196-9BEB-7059FBEC297E}"/>
              </a:ext>
            </a:extLst>
          </p:cNvPr>
          <p:cNvSpPr>
            <a:spLocks noGrp="1"/>
          </p:cNvSpPr>
          <p:nvPr>
            <p:ph type="sldNum" sz="quarter" idx="12"/>
          </p:nvPr>
        </p:nvSpPr>
        <p:spPr/>
        <p:txBody>
          <a:bodyPr/>
          <a:lstStyle/>
          <a:p>
            <a:fld id="{86D12830-9A95-C347-AB67-7FF77AC87CE5}" type="slidenum">
              <a:rPr lang="en-GB" smtClean="0"/>
              <a:pPr/>
              <a:t>28</a:t>
            </a:fld>
            <a:endParaRPr lang="en-GB" dirty="0"/>
          </a:p>
        </p:txBody>
      </p:sp>
      <p:sp>
        <p:nvSpPr>
          <p:cNvPr id="6" name="TextBox 5">
            <a:extLst>
              <a:ext uri="{FF2B5EF4-FFF2-40B4-BE49-F238E27FC236}">
                <a16:creationId xmlns:a16="http://schemas.microsoft.com/office/drawing/2014/main" id="{73542EBB-3B8D-5E5E-28F0-CF27645C00D2}"/>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Results</a:t>
            </a:r>
            <a:endParaRPr lang="en-GB" sz="2000" dirty="0">
              <a:solidFill>
                <a:schemeClr val="bg1"/>
              </a:solidFill>
            </a:endParaRPr>
          </a:p>
        </p:txBody>
      </p:sp>
      <p:sp>
        <p:nvSpPr>
          <p:cNvPr id="13" name="Right Brace 12">
            <a:extLst>
              <a:ext uri="{FF2B5EF4-FFF2-40B4-BE49-F238E27FC236}">
                <a16:creationId xmlns:a16="http://schemas.microsoft.com/office/drawing/2014/main" id="{13595C92-DCC2-6B2B-1765-A1601A4014B5}"/>
              </a:ext>
            </a:extLst>
          </p:cNvPr>
          <p:cNvSpPr/>
          <p:nvPr/>
        </p:nvSpPr>
        <p:spPr>
          <a:xfrm>
            <a:off x="5813720" y="3154384"/>
            <a:ext cx="256318" cy="898099"/>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20" name="Picture 19">
            <a:extLst>
              <a:ext uri="{FF2B5EF4-FFF2-40B4-BE49-F238E27FC236}">
                <a16:creationId xmlns:a16="http://schemas.microsoft.com/office/drawing/2014/main" id="{8A45E87A-2D07-F06F-2040-8A93E7E46DC9}"/>
              </a:ext>
            </a:extLst>
          </p:cNvPr>
          <p:cNvPicPr>
            <a:picLocks noChangeAspect="1"/>
          </p:cNvPicPr>
          <p:nvPr>
            <p:custDataLst>
              <p:tags r:id="rId1"/>
            </p:custDataLst>
          </p:nvPr>
        </p:nvPicPr>
        <p:blipFill>
          <a:blip r:embed="rId8"/>
          <a:stretch>
            <a:fillRect/>
          </a:stretch>
        </p:blipFill>
        <p:spPr>
          <a:xfrm>
            <a:off x="6223720" y="3629586"/>
            <a:ext cx="1322832" cy="254000"/>
          </a:xfrm>
          <a:prstGeom prst="rect">
            <a:avLst/>
          </a:prstGeom>
        </p:spPr>
      </p:pic>
      <p:grpSp>
        <p:nvGrpSpPr>
          <p:cNvPr id="15" name="Group 14">
            <a:extLst>
              <a:ext uri="{FF2B5EF4-FFF2-40B4-BE49-F238E27FC236}">
                <a16:creationId xmlns:a16="http://schemas.microsoft.com/office/drawing/2014/main" id="{C2F7BCE7-1F47-0C58-4926-FF786DD1804B}"/>
              </a:ext>
            </a:extLst>
          </p:cNvPr>
          <p:cNvGrpSpPr/>
          <p:nvPr/>
        </p:nvGrpSpPr>
        <p:grpSpPr>
          <a:xfrm>
            <a:off x="7745052" y="716041"/>
            <a:ext cx="3495247" cy="3132680"/>
            <a:chOff x="7282139" y="1215568"/>
            <a:chExt cx="2981898" cy="2538744"/>
          </a:xfrm>
        </p:grpSpPr>
        <p:pic>
          <p:nvPicPr>
            <p:cNvPr id="21" name="Picture 20">
              <a:extLst>
                <a:ext uri="{FF2B5EF4-FFF2-40B4-BE49-F238E27FC236}">
                  <a16:creationId xmlns:a16="http://schemas.microsoft.com/office/drawing/2014/main" id="{5A5665AA-77B7-5613-F742-DE2469658270}"/>
                </a:ext>
              </a:extLst>
            </p:cNvPr>
            <p:cNvPicPr>
              <a:picLocks noChangeAspect="1"/>
            </p:cNvPicPr>
            <p:nvPr/>
          </p:nvPicPr>
          <p:blipFill>
            <a:blip r:embed="rId9"/>
            <a:stretch>
              <a:fillRect/>
            </a:stretch>
          </p:blipFill>
          <p:spPr>
            <a:xfrm>
              <a:off x="7282139" y="1215568"/>
              <a:ext cx="2981898" cy="2538744"/>
            </a:xfrm>
            <a:prstGeom prst="rect">
              <a:avLst/>
            </a:prstGeom>
          </p:spPr>
        </p:pic>
        <p:sp>
          <p:nvSpPr>
            <p:cNvPr id="7" name="Oval 6">
              <a:extLst>
                <a:ext uri="{FF2B5EF4-FFF2-40B4-BE49-F238E27FC236}">
                  <a16:creationId xmlns:a16="http://schemas.microsoft.com/office/drawing/2014/main" id="{BA427FFB-9D5A-3FD1-015A-8C9AFAD3B87F}"/>
                </a:ext>
              </a:extLst>
            </p:cNvPr>
            <p:cNvSpPr/>
            <p:nvPr/>
          </p:nvSpPr>
          <p:spPr>
            <a:xfrm>
              <a:off x="8420243" y="2197057"/>
              <a:ext cx="705689" cy="714375"/>
            </a:xfrm>
            <a:prstGeom prst="ellipse">
              <a:avLst/>
            </a:prstGeom>
            <a:noFill/>
            <a:ln w="3175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0" name="Picture 9">
            <a:extLst>
              <a:ext uri="{FF2B5EF4-FFF2-40B4-BE49-F238E27FC236}">
                <a16:creationId xmlns:a16="http://schemas.microsoft.com/office/drawing/2014/main" id="{6B62E764-FB76-DC7F-1807-525B5936C5FA}"/>
              </a:ext>
            </a:extLst>
          </p:cNvPr>
          <p:cNvPicPr>
            <a:picLocks noChangeAspect="1"/>
          </p:cNvPicPr>
          <p:nvPr>
            <p:custDataLst>
              <p:tags r:id="rId2"/>
            </p:custDataLst>
          </p:nvPr>
        </p:nvPicPr>
        <p:blipFill>
          <a:blip r:embed="rId10"/>
          <a:stretch>
            <a:fillRect/>
          </a:stretch>
        </p:blipFill>
        <p:spPr>
          <a:xfrm>
            <a:off x="6203514" y="3397938"/>
            <a:ext cx="1387856" cy="231648"/>
          </a:xfrm>
          <a:prstGeom prst="rect">
            <a:avLst/>
          </a:prstGeom>
        </p:spPr>
      </p:pic>
      <p:pic>
        <p:nvPicPr>
          <p:cNvPr id="14" name="Picture 13">
            <a:extLst>
              <a:ext uri="{FF2B5EF4-FFF2-40B4-BE49-F238E27FC236}">
                <a16:creationId xmlns:a16="http://schemas.microsoft.com/office/drawing/2014/main" id="{BCE20475-4D8D-87B3-9687-24919C7A126B}"/>
              </a:ext>
            </a:extLst>
          </p:cNvPr>
          <p:cNvPicPr>
            <a:picLocks noChangeAspect="1"/>
          </p:cNvPicPr>
          <p:nvPr/>
        </p:nvPicPr>
        <p:blipFill>
          <a:blip r:embed="rId11"/>
          <a:stretch>
            <a:fillRect/>
          </a:stretch>
        </p:blipFill>
        <p:spPr>
          <a:xfrm>
            <a:off x="1607510" y="4575438"/>
            <a:ext cx="2846039" cy="2063921"/>
          </a:xfrm>
          <a:prstGeom prst="rect">
            <a:avLst/>
          </a:prstGeom>
        </p:spPr>
      </p:pic>
      <p:pic>
        <p:nvPicPr>
          <p:cNvPr id="16" name="Picture 15">
            <a:extLst>
              <a:ext uri="{FF2B5EF4-FFF2-40B4-BE49-F238E27FC236}">
                <a16:creationId xmlns:a16="http://schemas.microsoft.com/office/drawing/2014/main" id="{D8284E21-5A46-1FB4-9B3C-49636200A91B}"/>
              </a:ext>
            </a:extLst>
          </p:cNvPr>
          <p:cNvPicPr>
            <a:picLocks noChangeAspect="1"/>
          </p:cNvPicPr>
          <p:nvPr>
            <p:custDataLst>
              <p:tags r:id="rId3"/>
            </p:custDataLst>
          </p:nvPr>
        </p:nvPicPr>
        <p:blipFill>
          <a:blip r:embed="rId12"/>
          <a:stretch>
            <a:fillRect/>
          </a:stretch>
        </p:blipFill>
        <p:spPr>
          <a:xfrm>
            <a:off x="9509702" y="4697742"/>
            <a:ext cx="2254754" cy="1092596"/>
          </a:xfrm>
          <a:prstGeom prst="rect">
            <a:avLst/>
          </a:prstGeom>
        </p:spPr>
      </p:pic>
    </p:spTree>
    <p:extLst>
      <p:ext uri="{BB962C8B-B14F-4D97-AF65-F5344CB8AC3E}">
        <p14:creationId xmlns:p14="http://schemas.microsoft.com/office/powerpoint/2010/main" val="329248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E8E54-927B-29DD-AF36-160E2D36F169}"/>
              </a:ext>
            </a:extLst>
          </p:cNvPr>
          <p:cNvSpPr>
            <a:spLocks noGrp="1"/>
          </p:cNvSpPr>
          <p:nvPr>
            <p:ph type="title"/>
          </p:nvPr>
        </p:nvSpPr>
        <p:spPr/>
        <p:txBody>
          <a:bodyPr/>
          <a:lstStyle/>
          <a:p>
            <a:r>
              <a:rPr lang="en-GB" dirty="0"/>
              <a:t>CPS Calibrating </a:t>
            </a:r>
            <a:r>
              <a:rPr lang="en-GB" dirty="0" err="1"/>
              <a:t>HoQIs</a:t>
            </a:r>
            <a:endParaRPr lang="en-GB" dirty="0"/>
          </a:p>
        </p:txBody>
      </p:sp>
      <p:sp>
        <p:nvSpPr>
          <p:cNvPr id="4" name="Date Placeholder 3">
            <a:extLst>
              <a:ext uri="{FF2B5EF4-FFF2-40B4-BE49-F238E27FC236}">
                <a16:creationId xmlns:a16="http://schemas.microsoft.com/office/drawing/2014/main" id="{953FE313-387F-91A6-AD7C-C8A66F3815C2}"/>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99863CB0-095A-A849-27A4-0474CCBD83D1}"/>
              </a:ext>
            </a:extLst>
          </p:cNvPr>
          <p:cNvSpPr>
            <a:spLocks noGrp="1"/>
          </p:cNvSpPr>
          <p:nvPr>
            <p:ph type="sldNum" sz="quarter" idx="12"/>
          </p:nvPr>
        </p:nvSpPr>
        <p:spPr/>
        <p:txBody>
          <a:bodyPr/>
          <a:lstStyle/>
          <a:p>
            <a:fld id="{86D12830-9A95-C347-AB67-7FF77AC87CE5}" type="slidenum">
              <a:rPr lang="en-GB" smtClean="0"/>
              <a:pPr/>
              <a:t>29</a:t>
            </a:fld>
            <a:endParaRPr lang="en-GB" dirty="0"/>
          </a:p>
        </p:txBody>
      </p:sp>
      <p:pic>
        <p:nvPicPr>
          <p:cNvPr id="8" name="Picture 7">
            <a:extLst>
              <a:ext uri="{FF2B5EF4-FFF2-40B4-BE49-F238E27FC236}">
                <a16:creationId xmlns:a16="http://schemas.microsoft.com/office/drawing/2014/main" id="{B0A318EA-B33C-8766-B6B5-0CCFD800640E}"/>
              </a:ext>
            </a:extLst>
          </p:cNvPr>
          <p:cNvPicPr>
            <a:picLocks noChangeAspect="1"/>
          </p:cNvPicPr>
          <p:nvPr/>
        </p:nvPicPr>
        <p:blipFill rotWithShape="1">
          <a:blip r:embed="rId3"/>
          <a:srcRect t="50220"/>
          <a:stretch/>
        </p:blipFill>
        <p:spPr>
          <a:xfrm>
            <a:off x="6213370" y="1834741"/>
            <a:ext cx="5913789" cy="3158379"/>
          </a:xfrm>
          <a:prstGeom prst="rect">
            <a:avLst/>
          </a:prstGeom>
        </p:spPr>
      </p:pic>
      <p:sp>
        <p:nvSpPr>
          <p:cNvPr id="10" name="Title 1 2">
            <a:extLst>
              <a:ext uri="{FF2B5EF4-FFF2-40B4-BE49-F238E27FC236}">
                <a16:creationId xmlns:a16="http://schemas.microsoft.com/office/drawing/2014/main" id="{A651F4BE-F29A-05A0-F771-3F1941225C43}"/>
              </a:ext>
            </a:extLst>
          </p:cNvPr>
          <p:cNvSpPr txBox="1">
            <a:spLocks/>
          </p:cNvSpPr>
          <p:nvPr/>
        </p:nvSpPr>
        <p:spPr>
          <a:xfrm>
            <a:off x="2450756" y="5119764"/>
            <a:ext cx="3645244" cy="1329800"/>
          </a:xfrm>
          <a:prstGeom prst="rect">
            <a:avLst/>
          </a:prstGeom>
        </p:spPr>
        <p:txBody>
          <a:bodyPr vert="horz" lIns="91440" tIns="45720" rIns="91440" bIns="45720" rtlCol="0" anchor="ctr">
            <a:norm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r>
              <a:rPr lang="en-GB" sz="1800" b="0" dirty="0"/>
              <a:t>Bouncing at the edge</a:t>
            </a:r>
          </a:p>
          <a:p>
            <a:r>
              <a:rPr lang="en-GB" sz="1800" b="0" dirty="0"/>
              <a:t>Low fringe visibility</a:t>
            </a:r>
          </a:p>
          <a:p>
            <a:r>
              <a:rPr lang="en-GB" sz="1800" b="0" dirty="0"/>
              <a:t>Lose interference</a:t>
            </a:r>
          </a:p>
          <a:p>
            <a:r>
              <a:rPr lang="en-GB" sz="1800" b="0" dirty="0"/>
              <a:t>...</a:t>
            </a:r>
          </a:p>
        </p:txBody>
      </p:sp>
      <p:pic>
        <p:nvPicPr>
          <p:cNvPr id="9" name="Picture 8">
            <a:extLst>
              <a:ext uri="{FF2B5EF4-FFF2-40B4-BE49-F238E27FC236}">
                <a16:creationId xmlns:a16="http://schemas.microsoft.com/office/drawing/2014/main" id="{0C727561-5772-AAE9-E1E1-3F14AF06BA8D}"/>
              </a:ext>
            </a:extLst>
          </p:cNvPr>
          <p:cNvPicPr>
            <a:picLocks noChangeAspect="1"/>
          </p:cNvPicPr>
          <p:nvPr/>
        </p:nvPicPr>
        <p:blipFill rotWithShape="1">
          <a:blip r:embed="rId3"/>
          <a:srcRect b="50325"/>
          <a:stretch/>
        </p:blipFill>
        <p:spPr>
          <a:xfrm>
            <a:off x="0" y="1834741"/>
            <a:ext cx="6031160" cy="3214296"/>
          </a:xfrm>
          <a:prstGeom prst="rect">
            <a:avLst/>
          </a:prstGeom>
        </p:spPr>
      </p:pic>
      <p:sp>
        <p:nvSpPr>
          <p:cNvPr id="6" name="Oval 5">
            <a:extLst>
              <a:ext uri="{FF2B5EF4-FFF2-40B4-BE49-F238E27FC236}">
                <a16:creationId xmlns:a16="http://schemas.microsoft.com/office/drawing/2014/main" id="{14F9B1B3-FCF1-7516-FDBC-17945825696B}"/>
              </a:ext>
            </a:extLst>
          </p:cNvPr>
          <p:cNvSpPr/>
          <p:nvPr/>
        </p:nvSpPr>
        <p:spPr>
          <a:xfrm rot="5400000">
            <a:off x="1603051" y="2007354"/>
            <a:ext cx="487335" cy="850077"/>
          </a:xfrm>
          <a:custGeom>
            <a:avLst/>
            <a:gdLst>
              <a:gd name="connsiteX0" fmla="*/ 0 w 487335"/>
              <a:gd name="connsiteY0" fmla="*/ 425039 h 850077"/>
              <a:gd name="connsiteX1" fmla="*/ 243668 w 487335"/>
              <a:gd name="connsiteY1" fmla="*/ 0 h 850077"/>
              <a:gd name="connsiteX2" fmla="*/ 487336 w 487335"/>
              <a:gd name="connsiteY2" fmla="*/ 425039 h 850077"/>
              <a:gd name="connsiteX3" fmla="*/ 243668 w 487335"/>
              <a:gd name="connsiteY3" fmla="*/ 850078 h 850077"/>
              <a:gd name="connsiteX4" fmla="*/ 0 w 487335"/>
              <a:gd name="connsiteY4" fmla="*/ 425039 h 850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335" h="850077" extrusionOk="0">
                <a:moveTo>
                  <a:pt x="0" y="425039"/>
                </a:moveTo>
                <a:cubicBezTo>
                  <a:pt x="-16987" y="179818"/>
                  <a:pt x="104103" y="1873"/>
                  <a:pt x="243668" y="0"/>
                </a:cubicBezTo>
                <a:cubicBezTo>
                  <a:pt x="432089" y="11336"/>
                  <a:pt x="467853" y="190915"/>
                  <a:pt x="487336" y="425039"/>
                </a:cubicBezTo>
                <a:cubicBezTo>
                  <a:pt x="464580" y="682004"/>
                  <a:pt x="372593" y="881300"/>
                  <a:pt x="243668" y="850078"/>
                </a:cubicBezTo>
                <a:cubicBezTo>
                  <a:pt x="98617" y="844346"/>
                  <a:pt x="42509" y="680093"/>
                  <a:pt x="0" y="425039"/>
                </a:cubicBezTo>
                <a:close/>
              </a:path>
            </a:pathLst>
          </a:custGeom>
          <a:noFill/>
          <a:ln w="31750">
            <a:solidFill>
              <a:srgbClr val="C00000"/>
            </a:solidFill>
            <a:prstDash val="sys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1E9235AB-53F0-9EA9-D329-1F7EA7AD0D23}"/>
              </a:ext>
            </a:extLst>
          </p:cNvPr>
          <p:cNvSpPr/>
          <p:nvPr/>
        </p:nvSpPr>
        <p:spPr>
          <a:xfrm rot="5400000">
            <a:off x="3907791" y="1920826"/>
            <a:ext cx="487335" cy="850077"/>
          </a:xfrm>
          <a:custGeom>
            <a:avLst/>
            <a:gdLst>
              <a:gd name="connsiteX0" fmla="*/ 0 w 487335"/>
              <a:gd name="connsiteY0" fmla="*/ 425039 h 850077"/>
              <a:gd name="connsiteX1" fmla="*/ 243668 w 487335"/>
              <a:gd name="connsiteY1" fmla="*/ 0 h 850077"/>
              <a:gd name="connsiteX2" fmla="*/ 487336 w 487335"/>
              <a:gd name="connsiteY2" fmla="*/ 425039 h 850077"/>
              <a:gd name="connsiteX3" fmla="*/ 243668 w 487335"/>
              <a:gd name="connsiteY3" fmla="*/ 850078 h 850077"/>
              <a:gd name="connsiteX4" fmla="*/ 0 w 487335"/>
              <a:gd name="connsiteY4" fmla="*/ 425039 h 850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335" h="850077" extrusionOk="0">
                <a:moveTo>
                  <a:pt x="0" y="425039"/>
                </a:moveTo>
                <a:cubicBezTo>
                  <a:pt x="-16987" y="179818"/>
                  <a:pt x="104103" y="1873"/>
                  <a:pt x="243668" y="0"/>
                </a:cubicBezTo>
                <a:cubicBezTo>
                  <a:pt x="432089" y="11336"/>
                  <a:pt x="467853" y="190915"/>
                  <a:pt x="487336" y="425039"/>
                </a:cubicBezTo>
                <a:cubicBezTo>
                  <a:pt x="464580" y="682004"/>
                  <a:pt x="372593" y="881300"/>
                  <a:pt x="243668" y="850078"/>
                </a:cubicBezTo>
                <a:cubicBezTo>
                  <a:pt x="98617" y="844346"/>
                  <a:pt x="42509" y="680093"/>
                  <a:pt x="0" y="425039"/>
                </a:cubicBezTo>
                <a:close/>
              </a:path>
            </a:pathLst>
          </a:custGeom>
          <a:noFill/>
          <a:ln w="31750">
            <a:solidFill>
              <a:srgbClr val="C00000"/>
            </a:solidFill>
            <a:prstDash val="sys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01DA38B-E770-AC78-37F4-E6F10DE61F2A}"/>
              </a:ext>
            </a:extLst>
          </p:cNvPr>
          <p:cNvSpPr/>
          <p:nvPr/>
        </p:nvSpPr>
        <p:spPr>
          <a:xfrm rot="5400000">
            <a:off x="7694338" y="2799090"/>
            <a:ext cx="487335" cy="850077"/>
          </a:xfrm>
          <a:custGeom>
            <a:avLst/>
            <a:gdLst>
              <a:gd name="connsiteX0" fmla="*/ 0 w 487335"/>
              <a:gd name="connsiteY0" fmla="*/ 425039 h 850077"/>
              <a:gd name="connsiteX1" fmla="*/ 243668 w 487335"/>
              <a:gd name="connsiteY1" fmla="*/ 0 h 850077"/>
              <a:gd name="connsiteX2" fmla="*/ 487336 w 487335"/>
              <a:gd name="connsiteY2" fmla="*/ 425039 h 850077"/>
              <a:gd name="connsiteX3" fmla="*/ 243668 w 487335"/>
              <a:gd name="connsiteY3" fmla="*/ 850078 h 850077"/>
              <a:gd name="connsiteX4" fmla="*/ 0 w 487335"/>
              <a:gd name="connsiteY4" fmla="*/ 425039 h 850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335" h="850077" extrusionOk="0">
                <a:moveTo>
                  <a:pt x="0" y="425039"/>
                </a:moveTo>
                <a:cubicBezTo>
                  <a:pt x="-16987" y="179818"/>
                  <a:pt x="104103" y="1873"/>
                  <a:pt x="243668" y="0"/>
                </a:cubicBezTo>
                <a:cubicBezTo>
                  <a:pt x="432089" y="11336"/>
                  <a:pt x="467853" y="190915"/>
                  <a:pt x="487336" y="425039"/>
                </a:cubicBezTo>
                <a:cubicBezTo>
                  <a:pt x="464580" y="682004"/>
                  <a:pt x="372593" y="881300"/>
                  <a:pt x="243668" y="850078"/>
                </a:cubicBezTo>
                <a:cubicBezTo>
                  <a:pt x="98617" y="844346"/>
                  <a:pt x="42509" y="680093"/>
                  <a:pt x="0" y="425039"/>
                </a:cubicBezTo>
                <a:close/>
              </a:path>
            </a:pathLst>
          </a:custGeom>
          <a:noFill/>
          <a:ln w="31750">
            <a:solidFill>
              <a:srgbClr val="C00000"/>
            </a:solidFill>
            <a:prstDash val="sys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086A66BE-70FB-6905-7989-FF7DA9BB91F9}"/>
              </a:ext>
            </a:extLst>
          </p:cNvPr>
          <p:cNvSpPr/>
          <p:nvPr/>
        </p:nvSpPr>
        <p:spPr>
          <a:xfrm rot="5400000">
            <a:off x="10036785" y="2799090"/>
            <a:ext cx="487335" cy="850077"/>
          </a:xfrm>
          <a:custGeom>
            <a:avLst/>
            <a:gdLst>
              <a:gd name="connsiteX0" fmla="*/ 0 w 487335"/>
              <a:gd name="connsiteY0" fmla="*/ 425039 h 850077"/>
              <a:gd name="connsiteX1" fmla="*/ 243668 w 487335"/>
              <a:gd name="connsiteY1" fmla="*/ 0 h 850077"/>
              <a:gd name="connsiteX2" fmla="*/ 487336 w 487335"/>
              <a:gd name="connsiteY2" fmla="*/ 425039 h 850077"/>
              <a:gd name="connsiteX3" fmla="*/ 243668 w 487335"/>
              <a:gd name="connsiteY3" fmla="*/ 850078 h 850077"/>
              <a:gd name="connsiteX4" fmla="*/ 0 w 487335"/>
              <a:gd name="connsiteY4" fmla="*/ 425039 h 850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335" h="850077" extrusionOk="0">
                <a:moveTo>
                  <a:pt x="0" y="425039"/>
                </a:moveTo>
                <a:cubicBezTo>
                  <a:pt x="-16987" y="179818"/>
                  <a:pt x="104103" y="1873"/>
                  <a:pt x="243668" y="0"/>
                </a:cubicBezTo>
                <a:cubicBezTo>
                  <a:pt x="432089" y="11336"/>
                  <a:pt x="467853" y="190915"/>
                  <a:pt x="487336" y="425039"/>
                </a:cubicBezTo>
                <a:cubicBezTo>
                  <a:pt x="464580" y="682004"/>
                  <a:pt x="372593" y="881300"/>
                  <a:pt x="243668" y="850078"/>
                </a:cubicBezTo>
                <a:cubicBezTo>
                  <a:pt x="98617" y="844346"/>
                  <a:pt x="42509" y="680093"/>
                  <a:pt x="0" y="425039"/>
                </a:cubicBezTo>
                <a:close/>
              </a:path>
            </a:pathLst>
          </a:custGeom>
          <a:noFill/>
          <a:ln w="31750">
            <a:solidFill>
              <a:srgbClr val="C00000"/>
            </a:solidFill>
            <a:prstDash val="sys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1 2">
            <a:extLst>
              <a:ext uri="{FF2B5EF4-FFF2-40B4-BE49-F238E27FC236}">
                <a16:creationId xmlns:a16="http://schemas.microsoft.com/office/drawing/2014/main" id="{E6AFEB26-364C-4819-125A-1EF61B68213D}"/>
              </a:ext>
            </a:extLst>
          </p:cNvPr>
          <p:cNvSpPr txBox="1">
            <a:spLocks/>
          </p:cNvSpPr>
          <p:nvPr/>
        </p:nvSpPr>
        <p:spPr>
          <a:xfrm>
            <a:off x="6742670" y="5263470"/>
            <a:ext cx="4876799" cy="815506"/>
          </a:xfrm>
          <a:prstGeom prst="rect">
            <a:avLst/>
          </a:prstGeom>
        </p:spPr>
        <p:txBody>
          <a:bodyPr vert="horz" lIns="91440" tIns="45720" rIns="91440" bIns="45720" rtlCol="0" anchor="ctr">
            <a:norm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r>
              <a:rPr lang="en-GB" sz="1800" b="0" dirty="0"/>
              <a:t>Not the biggest worry, </a:t>
            </a:r>
          </a:p>
          <a:p>
            <a:r>
              <a:rPr lang="en-GB" sz="1800" b="0" dirty="0"/>
              <a:t>can be avoid by working around the centre</a:t>
            </a:r>
          </a:p>
        </p:txBody>
      </p:sp>
      <p:cxnSp>
        <p:nvCxnSpPr>
          <p:cNvPr id="14" name="Straight Arrow Connector 13">
            <a:extLst>
              <a:ext uri="{FF2B5EF4-FFF2-40B4-BE49-F238E27FC236}">
                <a16:creationId xmlns:a16="http://schemas.microsoft.com/office/drawing/2014/main" id="{026AF318-CC15-1F9E-6B0F-4D57B2605A2B}"/>
              </a:ext>
            </a:extLst>
          </p:cNvPr>
          <p:cNvCxnSpPr/>
          <p:nvPr/>
        </p:nvCxnSpPr>
        <p:spPr>
          <a:xfrm>
            <a:off x="4988010" y="5650323"/>
            <a:ext cx="1619797"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80054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9555-4084-132A-328D-A2DE7F7063AA}"/>
              </a:ext>
            </a:extLst>
          </p:cNvPr>
          <p:cNvSpPr>
            <a:spLocks noGrp="1"/>
          </p:cNvSpPr>
          <p:nvPr>
            <p:ph type="title"/>
          </p:nvPr>
        </p:nvSpPr>
        <p:spPr/>
        <p:txBody>
          <a:bodyPr/>
          <a:lstStyle/>
          <a:p>
            <a:r>
              <a:rPr lang="en-GB" dirty="0"/>
              <a:t>Science of Gravitational Waves</a:t>
            </a:r>
          </a:p>
        </p:txBody>
      </p:sp>
      <p:sp>
        <p:nvSpPr>
          <p:cNvPr id="4" name="Date Placeholder 3">
            <a:extLst>
              <a:ext uri="{FF2B5EF4-FFF2-40B4-BE49-F238E27FC236}">
                <a16:creationId xmlns:a16="http://schemas.microsoft.com/office/drawing/2014/main" id="{033DE9A8-E5E6-18AE-0376-C35376F7F343}"/>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27958846-B2F4-8848-DCA7-04669E68E64F}"/>
              </a:ext>
            </a:extLst>
          </p:cNvPr>
          <p:cNvSpPr>
            <a:spLocks noGrp="1"/>
          </p:cNvSpPr>
          <p:nvPr>
            <p:ph type="sldNum" sz="quarter" idx="12"/>
          </p:nvPr>
        </p:nvSpPr>
        <p:spPr/>
        <p:txBody>
          <a:bodyPr/>
          <a:lstStyle/>
          <a:p>
            <a:fld id="{86D12830-9A95-C347-AB67-7FF77AC87CE5}" type="slidenum">
              <a:rPr lang="en-GB" smtClean="0"/>
              <a:pPr/>
              <a:t>3</a:t>
            </a:fld>
            <a:endParaRPr lang="en-GB" dirty="0"/>
          </a:p>
        </p:txBody>
      </p:sp>
      <p:pic>
        <p:nvPicPr>
          <p:cNvPr id="23" name="Picture 22">
            <a:extLst>
              <a:ext uri="{FF2B5EF4-FFF2-40B4-BE49-F238E27FC236}">
                <a16:creationId xmlns:a16="http://schemas.microsoft.com/office/drawing/2014/main" id="{5E784501-D77E-1A6B-08B9-FFF44B3A4CDD}"/>
              </a:ext>
            </a:extLst>
          </p:cNvPr>
          <p:cNvPicPr>
            <a:picLocks noChangeAspect="1"/>
          </p:cNvPicPr>
          <p:nvPr/>
        </p:nvPicPr>
        <p:blipFill>
          <a:blip r:embed="rId3"/>
          <a:stretch>
            <a:fillRect/>
          </a:stretch>
        </p:blipFill>
        <p:spPr>
          <a:xfrm>
            <a:off x="28576" y="2268967"/>
            <a:ext cx="6877294" cy="3999018"/>
          </a:xfrm>
          <a:prstGeom prst="rect">
            <a:avLst/>
          </a:prstGeom>
        </p:spPr>
      </p:pic>
      <p:sp>
        <p:nvSpPr>
          <p:cNvPr id="6" name="Rectangle 5">
            <a:extLst>
              <a:ext uri="{FF2B5EF4-FFF2-40B4-BE49-F238E27FC236}">
                <a16:creationId xmlns:a16="http://schemas.microsoft.com/office/drawing/2014/main" id="{C84EDCF6-F392-56D7-B305-FD3F0DA8EFAC}"/>
              </a:ext>
            </a:extLst>
          </p:cNvPr>
          <p:cNvSpPr/>
          <p:nvPr/>
        </p:nvSpPr>
        <p:spPr>
          <a:xfrm>
            <a:off x="-85725" y="-9497"/>
            <a:ext cx="12363450" cy="5572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sp>
        <p:nvSpPr>
          <p:cNvPr id="7" name="TextBox 6">
            <a:extLst>
              <a:ext uri="{FF2B5EF4-FFF2-40B4-BE49-F238E27FC236}">
                <a16:creationId xmlns:a16="http://schemas.microsoft.com/office/drawing/2014/main" id="{AB805ACE-E5AA-BFC8-293B-16DADFA3BF55}"/>
              </a:ext>
            </a:extLst>
          </p:cNvPr>
          <p:cNvSpPr txBox="1"/>
          <p:nvPr/>
        </p:nvSpPr>
        <p:spPr>
          <a:xfrm>
            <a:off x="28576" y="98994"/>
            <a:ext cx="5108199" cy="400110"/>
          </a:xfrm>
          <a:prstGeom prst="rect">
            <a:avLst/>
          </a:prstGeom>
          <a:noFill/>
        </p:spPr>
        <p:txBody>
          <a:bodyPr wrap="square">
            <a:spAutoFit/>
          </a:bodyPr>
          <a:lstStyle/>
          <a:p>
            <a:r>
              <a:rPr lang="en-GB" sz="2000" b="1" dirty="0">
                <a:solidFill>
                  <a:schemeClr val="bg1"/>
                </a:solidFill>
                <a:latin typeface="Lato Extended"/>
                <a:ea typeface="+mn-ea"/>
                <a:cs typeface="+mn-cs"/>
              </a:rPr>
              <a:t>Gravitational Waves</a:t>
            </a:r>
            <a:endParaRPr lang="en-GB" sz="2000" dirty="0">
              <a:solidFill>
                <a:schemeClr val="bg1"/>
              </a:solidFill>
            </a:endParaRPr>
          </a:p>
        </p:txBody>
      </p:sp>
      <p:sp>
        <p:nvSpPr>
          <p:cNvPr id="13" name="Content Placeholder 2">
            <a:extLst>
              <a:ext uri="{FF2B5EF4-FFF2-40B4-BE49-F238E27FC236}">
                <a16:creationId xmlns:a16="http://schemas.microsoft.com/office/drawing/2014/main" id="{8180BDA1-6D0D-87BF-400D-9C1A4883BA77}"/>
              </a:ext>
            </a:extLst>
          </p:cNvPr>
          <p:cNvSpPr txBox="1">
            <a:spLocks/>
          </p:cNvSpPr>
          <p:nvPr/>
        </p:nvSpPr>
        <p:spPr>
          <a:xfrm>
            <a:off x="2313797" y="1561205"/>
            <a:ext cx="2535206" cy="7370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dirty="0" smtClean="0">
                <a:solidFill>
                  <a:schemeClr val="tx1"/>
                </a:solidFill>
                <a:latin typeface="Lato Extended"/>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Lato Extended"/>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Lato Extended"/>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Lato Extended"/>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Lato Extended"/>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t>General Relativity: </a:t>
            </a:r>
          </a:p>
          <a:p>
            <a:pPr marL="0" indent="0">
              <a:buFont typeface="Arial" panose="020B0604020202020204" pitchFamily="34" charset="0"/>
              <a:buNone/>
            </a:pPr>
            <a:r>
              <a:rPr lang="en-GB" sz="1800" dirty="0"/>
              <a:t>      Mass -- Spacetime</a:t>
            </a:r>
          </a:p>
          <a:p>
            <a:pPr marL="0" indent="0">
              <a:buFont typeface="Arial" panose="020B0604020202020204" pitchFamily="34" charset="0"/>
              <a:buNone/>
            </a:pPr>
            <a:endParaRPr lang="en-GB" sz="2400" dirty="0"/>
          </a:p>
        </p:txBody>
      </p:sp>
      <p:sp>
        <p:nvSpPr>
          <p:cNvPr id="10" name="Content Placeholder 2">
            <a:extLst>
              <a:ext uri="{FF2B5EF4-FFF2-40B4-BE49-F238E27FC236}">
                <a16:creationId xmlns:a16="http://schemas.microsoft.com/office/drawing/2014/main" id="{C15C8F98-1AD1-E11D-B1A8-9716D3F32790}"/>
              </a:ext>
            </a:extLst>
          </p:cNvPr>
          <p:cNvSpPr>
            <a:spLocks noGrp="1"/>
          </p:cNvSpPr>
          <p:nvPr>
            <p:ph idx="1"/>
          </p:nvPr>
        </p:nvSpPr>
        <p:spPr>
          <a:xfrm>
            <a:off x="7069513" y="1443532"/>
            <a:ext cx="4808482" cy="2496715"/>
          </a:xfrm>
        </p:spPr>
        <p:txBody>
          <a:bodyPr>
            <a:normAutofit/>
          </a:bodyPr>
          <a:lstStyle/>
          <a:p>
            <a:pPr marL="0" indent="0">
              <a:buNone/>
            </a:pPr>
            <a:r>
              <a:rPr lang="en-GB" b="1" dirty="0"/>
              <a:t>Scientifically important:</a:t>
            </a:r>
          </a:p>
          <a:p>
            <a:pPr marL="457200" lvl="1" indent="0">
              <a:spcBef>
                <a:spcPts val="1200"/>
              </a:spcBef>
              <a:buNone/>
            </a:pPr>
            <a:r>
              <a:rPr lang="en-GB" sz="1800" dirty="0"/>
              <a:t>Propagates with </a:t>
            </a:r>
            <a:r>
              <a:rPr lang="en-GB" sz="1800" b="1" dirty="0"/>
              <a:t>low loss</a:t>
            </a:r>
          </a:p>
          <a:p>
            <a:pPr marL="457200" lvl="1" indent="0">
              <a:buNone/>
            </a:pPr>
            <a:r>
              <a:rPr lang="en-GB" sz="1800" dirty="0"/>
              <a:t>Brings information from </a:t>
            </a:r>
            <a:r>
              <a:rPr lang="en-GB" sz="1800" b="1" dirty="0"/>
              <a:t>early</a:t>
            </a:r>
            <a:r>
              <a:rPr lang="en-GB" sz="1800" dirty="0"/>
              <a:t> universe</a:t>
            </a:r>
          </a:p>
          <a:p>
            <a:pPr marL="457200" lvl="1" indent="0">
              <a:buNone/>
            </a:pPr>
            <a:r>
              <a:rPr lang="en-GB" sz="1800" dirty="0"/>
              <a:t>Generates </a:t>
            </a:r>
            <a:r>
              <a:rPr lang="en-GB" sz="1800" b="1" dirty="0"/>
              <a:t>before</a:t>
            </a:r>
            <a:r>
              <a:rPr lang="en-GB" sz="1800" dirty="0"/>
              <a:t> the event happens (BHBH) -- multi-messenger astronomy</a:t>
            </a:r>
          </a:p>
        </p:txBody>
      </p:sp>
    </p:spTree>
    <p:extLst>
      <p:ext uri="{BB962C8B-B14F-4D97-AF65-F5344CB8AC3E}">
        <p14:creationId xmlns:p14="http://schemas.microsoft.com/office/powerpoint/2010/main" val="2493115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A89A7B8-1099-6989-2E3A-5C1FD9877F29}"/>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615761E5-C767-A196-9BEB-7059FBEC297E}"/>
              </a:ext>
            </a:extLst>
          </p:cNvPr>
          <p:cNvSpPr>
            <a:spLocks noGrp="1"/>
          </p:cNvSpPr>
          <p:nvPr>
            <p:ph type="sldNum" sz="quarter" idx="12"/>
          </p:nvPr>
        </p:nvSpPr>
        <p:spPr/>
        <p:txBody>
          <a:bodyPr/>
          <a:lstStyle/>
          <a:p>
            <a:fld id="{86D12830-9A95-C347-AB67-7FF77AC87CE5}" type="slidenum">
              <a:rPr lang="en-GB" smtClean="0"/>
              <a:pPr/>
              <a:t>30</a:t>
            </a:fld>
            <a:endParaRPr lang="en-GB" dirty="0"/>
          </a:p>
        </p:txBody>
      </p:sp>
      <p:sp>
        <p:nvSpPr>
          <p:cNvPr id="6" name="TextBox 5">
            <a:extLst>
              <a:ext uri="{FF2B5EF4-FFF2-40B4-BE49-F238E27FC236}">
                <a16:creationId xmlns:a16="http://schemas.microsoft.com/office/drawing/2014/main" id="{73542EBB-3B8D-5E5E-28F0-CF27645C00D2}"/>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Results</a:t>
            </a:r>
            <a:endParaRPr lang="en-GB" sz="2000" dirty="0">
              <a:solidFill>
                <a:schemeClr val="bg1"/>
              </a:solidFill>
            </a:endParaRPr>
          </a:p>
        </p:txBody>
      </p:sp>
      <p:sp>
        <p:nvSpPr>
          <p:cNvPr id="10" name="TextBox 9">
            <a:extLst>
              <a:ext uri="{FF2B5EF4-FFF2-40B4-BE49-F238E27FC236}">
                <a16:creationId xmlns:a16="http://schemas.microsoft.com/office/drawing/2014/main" id="{CE824E72-1279-8BFF-0A2A-B95F703AEF30}"/>
              </a:ext>
            </a:extLst>
          </p:cNvPr>
          <p:cNvSpPr txBox="1"/>
          <p:nvPr/>
        </p:nvSpPr>
        <p:spPr>
          <a:xfrm>
            <a:off x="838200" y="1557367"/>
            <a:ext cx="4792363" cy="4678204"/>
          </a:xfrm>
          <a:prstGeom prst="rect">
            <a:avLst/>
          </a:prstGeom>
          <a:noFill/>
        </p:spPr>
        <p:txBody>
          <a:bodyPr wrap="square">
            <a:spAutoFit/>
          </a:bodyPr>
          <a:lstStyle/>
          <a:p>
            <a:pPr marL="0" indent="0">
              <a:buNone/>
            </a:pPr>
            <a:r>
              <a:rPr lang="en-GB" sz="2000" b="1" dirty="0"/>
              <a:t>For CPS: </a:t>
            </a:r>
          </a:p>
          <a:p>
            <a:pPr marL="285750" indent="-285750">
              <a:buFont typeface="Arial" panose="020B0604020202020204" pitchFamily="34" charset="0"/>
              <a:buChar char="•"/>
            </a:pPr>
            <a:r>
              <a:rPr lang="en-GB" sz="2000" dirty="0"/>
              <a:t>Align well with analysis, simulation and measurement</a:t>
            </a:r>
          </a:p>
          <a:p>
            <a:pPr marL="285750" indent="-285750">
              <a:buFont typeface="Arial" panose="020B0604020202020204" pitchFamily="34" charset="0"/>
              <a:buChar char="•"/>
            </a:pPr>
            <a:r>
              <a:rPr lang="en-GB" sz="2000" dirty="0"/>
              <a:t>Independent of cables</a:t>
            </a:r>
          </a:p>
          <a:p>
            <a:pPr marL="285750" indent="-285750">
              <a:buFont typeface="Arial" panose="020B0604020202020204" pitchFamily="34" charset="0"/>
              <a:buChar char="•"/>
            </a:pPr>
            <a:r>
              <a:rPr lang="en-GB" sz="2000" dirty="0"/>
              <a:t>Small offset |x</a:t>
            </a:r>
            <a:r>
              <a:rPr lang="en-GB" sz="2000" baseline="-25000" dirty="0"/>
              <a:t>0</a:t>
            </a:r>
            <a:r>
              <a:rPr lang="en-GB" sz="2000" dirty="0"/>
              <a:t>-x</a:t>
            </a:r>
            <a:r>
              <a:rPr lang="en-GB" sz="2000" baseline="-25000" dirty="0"/>
              <a:t>s</a:t>
            </a:r>
            <a:r>
              <a:rPr lang="en-GB" sz="2000" dirty="0"/>
              <a:t>|</a:t>
            </a:r>
          </a:p>
          <a:p>
            <a:endParaRPr lang="en-GB" sz="2000" dirty="0"/>
          </a:p>
          <a:p>
            <a:r>
              <a:rPr lang="en-GB" sz="2000" b="1" dirty="0"/>
              <a:t>For </a:t>
            </a:r>
            <a:r>
              <a:rPr lang="en-GB" sz="2000" b="1" dirty="0" err="1"/>
              <a:t>HoQIs</a:t>
            </a:r>
            <a:r>
              <a:rPr lang="en-GB" sz="2000" b="1" dirty="0"/>
              <a:t>:</a:t>
            </a:r>
          </a:p>
          <a:p>
            <a:pPr marL="285750" indent="-285750">
              <a:buFont typeface="Arial" panose="020B0604020202020204" pitchFamily="34" charset="0"/>
              <a:buChar char="•"/>
            </a:pPr>
            <a:r>
              <a:rPr lang="en-GB" sz="2000" dirty="0"/>
              <a:t>High fringe visibility </a:t>
            </a:r>
          </a:p>
          <a:p>
            <a:pPr marL="285750" indent="-285750">
              <a:buFont typeface="Arial" panose="020B0604020202020204" pitchFamily="34" charset="0"/>
              <a:buChar char="•"/>
            </a:pPr>
            <a:r>
              <a:rPr lang="en-GB" sz="2000" dirty="0" err="1"/>
              <a:t>HoQIs</a:t>
            </a:r>
            <a:r>
              <a:rPr lang="en-GB" sz="2000" dirty="0"/>
              <a:t> largely reduces the noise of inertial moving readout</a:t>
            </a:r>
          </a:p>
          <a:p>
            <a:endParaRPr lang="en-GB" sz="2000" dirty="0"/>
          </a:p>
          <a:p>
            <a:r>
              <a:rPr lang="en-GB" sz="2000" b="1" dirty="0"/>
              <a:t>Working Condition:</a:t>
            </a:r>
          </a:p>
          <a:p>
            <a:pPr marL="285750" indent="-285750">
              <a:buFont typeface="Arial" panose="020B0604020202020204" pitchFamily="34" charset="0"/>
              <a:buChar char="•"/>
            </a:pPr>
            <a:r>
              <a:rPr lang="en-GB" sz="2000" dirty="0"/>
              <a:t>Slow moving</a:t>
            </a:r>
          </a:p>
          <a:p>
            <a:pPr marL="285750" indent="-285750">
              <a:buFont typeface="Arial" panose="020B0604020202020204" pitchFamily="34" charset="0"/>
              <a:buChar char="•"/>
            </a:pPr>
            <a:r>
              <a:rPr lang="en-GB" sz="2000" dirty="0"/>
              <a:t>Small dynamic range around centre</a:t>
            </a:r>
          </a:p>
          <a:p>
            <a:endParaRPr lang="en-GB" dirty="0"/>
          </a:p>
        </p:txBody>
      </p:sp>
      <p:sp>
        <p:nvSpPr>
          <p:cNvPr id="16" name="TextBox 15">
            <a:extLst>
              <a:ext uri="{FF2B5EF4-FFF2-40B4-BE49-F238E27FC236}">
                <a16:creationId xmlns:a16="http://schemas.microsoft.com/office/drawing/2014/main" id="{D9E3B268-B05E-BCDB-1A19-D3E6B2064411}"/>
              </a:ext>
            </a:extLst>
          </p:cNvPr>
          <p:cNvSpPr txBox="1"/>
          <p:nvPr/>
        </p:nvSpPr>
        <p:spPr>
          <a:xfrm>
            <a:off x="6096000" y="1557367"/>
            <a:ext cx="5723238" cy="2246769"/>
          </a:xfrm>
          <a:prstGeom prst="rect">
            <a:avLst/>
          </a:prstGeom>
          <a:noFill/>
        </p:spPr>
        <p:txBody>
          <a:bodyPr wrap="square">
            <a:spAutoFit/>
          </a:bodyPr>
          <a:lstStyle/>
          <a:p>
            <a:r>
              <a:rPr lang="en-GB" sz="2000" b="1" dirty="0"/>
              <a:t>What it can be used for the </a:t>
            </a:r>
            <a:r>
              <a:rPr lang="en-GB" sz="2000" b="1" dirty="0" err="1"/>
              <a:t>OmniSens</a:t>
            </a:r>
            <a:r>
              <a:rPr lang="en-GB" sz="2000" b="1" dirty="0"/>
              <a:t>: </a:t>
            </a:r>
          </a:p>
          <a:p>
            <a:pPr marL="285750" indent="-285750">
              <a:buFont typeface="Arial" panose="020B0604020202020204" pitchFamily="34" charset="0"/>
              <a:buChar char="•"/>
            </a:pPr>
            <a:r>
              <a:rPr lang="en-GB" sz="2000" dirty="0"/>
              <a:t>Provide a sensitive inertial movement sensing for drag-free control -- help to reach </a:t>
            </a:r>
            <a:r>
              <a:rPr lang="en-GB" sz="2000" dirty="0" err="1"/>
              <a:t>OmniSens</a:t>
            </a:r>
            <a:r>
              <a:rPr lang="en-GB" sz="2000" dirty="0"/>
              <a:t>’ sensitivity target </a:t>
            </a:r>
          </a:p>
          <a:p>
            <a:pPr marL="285750" indent="-285750">
              <a:buFont typeface="Arial" panose="020B0604020202020204" pitchFamily="34" charset="0"/>
              <a:buChar char="•"/>
            </a:pPr>
            <a:r>
              <a:rPr lang="en-GB" sz="2000" dirty="0"/>
              <a:t>Enable to find the new equilibrium (e.g. change in buoyancy..)</a:t>
            </a:r>
          </a:p>
          <a:p>
            <a:pPr marL="285750" indent="-285750">
              <a:buFont typeface="Arial" panose="020B0604020202020204" pitchFamily="34" charset="0"/>
              <a:buChar char="•"/>
            </a:pPr>
            <a:r>
              <a:rPr lang="en-GB" sz="2000" dirty="0"/>
              <a:t>Can use CPS to check </a:t>
            </a:r>
            <a:r>
              <a:rPr lang="en-GB" sz="2000" dirty="0" err="1"/>
              <a:t>HoQIs</a:t>
            </a:r>
            <a:r>
              <a:rPr lang="en-GB" sz="2000" dirty="0"/>
              <a:t> fringe slipping</a:t>
            </a:r>
          </a:p>
        </p:txBody>
      </p:sp>
      <p:sp>
        <p:nvSpPr>
          <p:cNvPr id="8" name="Title 1">
            <a:extLst>
              <a:ext uri="{FF2B5EF4-FFF2-40B4-BE49-F238E27FC236}">
                <a16:creationId xmlns:a16="http://schemas.microsoft.com/office/drawing/2014/main" id="{1933110E-5142-D982-4651-8136C34F77ED}"/>
              </a:ext>
            </a:extLst>
          </p:cNvPr>
          <p:cNvSpPr>
            <a:spLocks noGrp="1"/>
          </p:cNvSpPr>
          <p:nvPr>
            <p:ph type="title"/>
          </p:nvPr>
        </p:nvSpPr>
        <p:spPr>
          <a:xfrm>
            <a:off x="645458" y="547716"/>
            <a:ext cx="10161494" cy="1009651"/>
          </a:xfrm>
        </p:spPr>
        <p:txBody>
          <a:bodyPr>
            <a:normAutofit/>
          </a:bodyPr>
          <a:lstStyle/>
          <a:p>
            <a:r>
              <a:rPr lang="en-GB" dirty="0"/>
              <a:t>Result: a Functional Sensing System</a:t>
            </a:r>
          </a:p>
        </p:txBody>
      </p:sp>
    </p:spTree>
    <p:extLst>
      <p:ext uri="{BB962C8B-B14F-4D97-AF65-F5344CB8AC3E}">
        <p14:creationId xmlns:p14="http://schemas.microsoft.com/office/powerpoint/2010/main" val="929004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A89A7B8-1099-6989-2E3A-5C1FD9877F29}"/>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615761E5-C767-A196-9BEB-7059FBEC297E}"/>
              </a:ext>
            </a:extLst>
          </p:cNvPr>
          <p:cNvSpPr>
            <a:spLocks noGrp="1"/>
          </p:cNvSpPr>
          <p:nvPr>
            <p:ph type="sldNum" sz="quarter" idx="12"/>
          </p:nvPr>
        </p:nvSpPr>
        <p:spPr/>
        <p:txBody>
          <a:bodyPr/>
          <a:lstStyle/>
          <a:p>
            <a:fld id="{86D12830-9A95-C347-AB67-7FF77AC87CE5}" type="slidenum">
              <a:rPr lang="en-GB" smtClean="0"/>
              <a:pPr/>
              <a:t>31</a:t>
            </a:fld>
            <a:endParaRPr lang="en-GB" dirty="0"/>
          </a:p>
        </p:txBody>
      </p:sp>
      <p:sp>
        <p:nvSpPr>
          <p:cNvPr id="6" name="TextBox 5">
            <a:extLst>
              <a:ext uri="{FF2B5EF4-FFF2-40B4-BE49-F238E27FC236}">
                <a16:creationId xmlns:a16="http://schemas.microsoft.com/office/drawing/2014/main" id="{73542EBB-3B8D-5E5E-28F0-CF27645C00D2}"/>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Results</a:t>
            </a:r>
            <a:endParaRPr lang="en-GB" sz="2000" dirty="0">
              <a:solidFill>
                <a:schemeClr val="bg1"/>
              </a:solidFill>
            </a:endParaRPr>
          </a:p>
        </p:txBody>
      </p:sp>
      <p:sp>
        <p:nvSpPr>
          <p:cNvPr id="8" name="TextBox 7">
            <a:extLst>
              <a:ext uri="{FF2B5EF4-FFF2-40B4-BE49-F238E27FC236}">
                <a16:creationId xmlns:a16="http://schemas.microsoft.com/office/drawing/2014/main" id="{910374FD-6758-31AF-5294-E01B23D84E7C}"/>
              </a:ext>
            </a:extLst>
          </p:cNvPr>
          <p:cNvSpPr txBox="1"/>
          <p:nvPr/>
        </p:nvSpPr>
        <p:spPr>
          <a:xfrm>
            <a:off x="844166" y="1557367"/>
            <a:ext cx="5152873" cy="2862322"/>
          </a:xfrm>
          <a:prstGeom prst="rect">
            <a:avLst/>
          </a:prstGeom>
          <a:noFill/>
        </p:spPr>
        <p:txBody>
          <a:bodyPr wrap="square">
            <a:spAutoFit/>
          </a:bodyPr>
          <a:lstStyle/>
          <a:p>
            <a:pPr marL="0" indent="0">
              <a:buNone/>
            </a:pPr>
            <a:r>
              <a:rPr lang="en-GB" sz="2000" b="1" dirty="0"/>
              <a:t>Preparation before using:</a:t>
            </a:r>
          </a:p>
          <a:p>
            <a:pPr marL="0" indent="0">
              <a:buNone/>
            </a:pPr>
            <a:r>
              <a:rPr lang="en-GB" sz="2000" b="1" dirty="0"/>
              <a:t>For CPS:</a:t>
            </a:r>
          </a:p>
          <a:p>
            <a:pPr marL="342900" indent="-342900">
              <a:buFont typeface="Arial" panose="020B0604020202020204" pitchFamily="34" charset="0"/>
              <a:buChar char="•"/>
            </a:pPr>
            <a:r>
              <a:rPr lang="en-GB" sz="2000" dirty="0"/>
              <a:t>Measure x</a:t>
            </a:r>
            <a:r>
              <a:rPr lang="en-GB" sz="2000" baseline="-25000" dirty="0"/>
              <a:t>0</a:t>
            </a:r>
          </a:p>
          <a:p>
            <a:pPr marL="342900" indent="-342900">
              <a:buFont typeface="Arial" panose="020B0604020202020204" pitchFamily="34" charset="0"/>
              <a:buChar char="•"/>
            </a:pPr>
            <a:r>
              <a:rPr lang="en-GB" sz="2000" dirty="0"/>
              <a:t># Confirm offset |x</a:t>
            </a:r>
            <a:r>
              <a:rPr lang="en-GB" sz="2000" baseline="-25000" dirty="0"/>
              <a:t>0</a:t>
            </a:r>
            <a:r>
              <a:rPr lang="en-GB" sz="2000" dirty="0"/>
              <a:t>-x</a:t>
            </a:r>
            <a:r>
              <a:rPr lang="en-GB" sz="2000" baseline="-25000" dirty="0"/>
              <a:t>s</a:t>
            </a:r>
            <a:r>
              <a:rPr lang="en-GB" sz="2000" dirty="0"/>
              <a:t>|</a:t>
            </a:r>
          </a:p>
          <a:p>
            <a:pPr marL="342900" indent="-342900">
              <a:buFont typeface="Arial" panose="020B0604020202020204" pitchFamily="34" charset="0"/>
              <a:buChar char="•"/>
            </a:pPr>
            <a:r>
              <a:rPr lang="en-GB" sz="2000" dirty="0"/>
              <a:t>Check the gain and spectrum </a:t>
            </a:r>
          </a:p>
          <a:p>
            <a:endParaRPr lang="en-GB" sz="2000" dirty="0"/>
          </a:p>
          <a:p>
            <a:r>
              <a:rPr lang="en-GB" sz="2000" b="1" dirty="0"/>
              <a:t>For </a:t>
            </a:r>
            <a:r>
              <a:rPr lang="en-GB" sz="2000" b="1" dirty="0" err="1"/>
              <a:t>HoQIs</a:t>
            </a:r>
            <a:r>
              <a:rPr lang="en-GB" sz="2000" b="1" dirty="0"/>
              <a:t>: </a:t>
            </a:r>
          </a:p>
          <a:p>
            <a:pPr marL="342900" indent="-342900">
              <a:buFont typeface="Arial" panose="020B0604020202020204" pitchFamily="34" charset="0"/>
              <a:buChar char="•"/>
            </a:pPr>
            <a:r>
              <a:rPr lang="en-GB" sz="2000" dirty="0"/>
              <a:t>Align the optical component</a:t>
            </a:r>
          </a:p>
          <a:p>
            <a:pPr marL="342900" indent="-342900">
              <a:buFont typeface="Arial" panose="020B0604020202020204" pitchFamily="34" charset="0"/>
              <a:buChar char="•"/>
            </a:pPr>
            <a:r>
              <a:rPr lang="en-GB" sz="2000" dirty="0"/>
              <a:t>Find the best fringe visibility using cams</a:t>
            </a:r>
          </a:p>
        </p:txBody>
      </p:sp>
      <p:sp>
        <p:nvSpPr>
          <p:cNvPr id="12" name="TextBox 11">
            <a:extLst>
              <a:ext uri="{FF2B5EF4-FFF2-40B4-BE49-F238E27FC236}">
                <a16:creationId xmlns:a16="http://schemas.microsoft.com/office/drawing/2014/main" id="{092D0DFF-0D07-E76A-9722-73C720A4DEB7}"/>
              </a:ext>
            </a:extLst>
          </p:cNvPr>
          <p:cNvSpPr txBox="1"/>
          <p:nvPr/>
        </p:nvSpPr>
        <p:spPr>
          <a:xfrm>
            <a:off x="6096000" y="1575156"/>
            <a:ext cx="6096000" cy="1631216"/>
          </a:xfrm>
          <a:prstGeom prst="rect">
            <a:avLst/>
          </a:prstGeom>
          <a:noFill/>
        </p:spPr>
        <p:txBody>
          <a:bodyPr wrap="square">
            <a:spAutoFit/>
          </a:bodyPr>
          <a:lstStyle/>
          <a:p>
            <a:pPr marL="0" indent="0">
              <a:buNone/>
            </a:pPr>
            <a:r>
              <a:rPr lang="en-GB" sz="2000" b="1" dirty="0"/>
              <a:t>Future Analysis</a:t>
            </a:r>
          </a:p>
          <a:p>
            <a:pPr marL="342900" indent="-342900">
              <a:buFont typeface="Arial" panose="020B0604020202020204" pitchFamily="34" charset="0"/>
              <a:buChar char="•"/>
            </a:pPr>
            <a:r>
              <a:rPr lang="en-GB" sz="2000" dirty="0"/>
              <a:t>Further reducing the noise: 5m cables with braid</a:t>
            </a:r>
          </a:p>
          <a:p>
            <a:pPr marL="342900" indent="-342900">
              <a:buFont typeface="Arial" panose="020B0604020202020204" pitchFamily="34" charset="0"/>
              <a:buChar char="•"/>
            </a:pPr>
            <a:r>
              <a:rPr lang="en-GB" sz="2000" dirty="0"/>
              <a:t>Test for more degree of freedom (e.g. horizontal, rotational...)</a:t>
            </a:r>
          </a:p>
          <a:p>
            <a:pPr marL="342900" indent="-342900">
              <a:buFont typeface="Arial" panose="020B0604020202020204" pitchFamily="34" charset="0"/>
              <a:buChar char="•"/>
            </a:pPr>
            <a:r>
              <a:rPr lang="en-GB" sz="2000" dirty="0"/>
              <a:t>What is the mechanism for </a:t>
            </a:r>
            <a:r>
              <a:rPr lang="en-GB" sz="2000" dirty="0" err="1"/>
              <a:t>HoQIs</a:t>
            </a:r>
            <a:r>
              <a:rPr lang="en-GB" sz="2000" dirty="0"/>
              <a:t> fringe slipping? </a:t>
            </a:r>
          </a:p>
        </p:txBody>
      </p:sp>
      <p:sp>
        <p:nvSpPr>
          <p:cNvPr id="9" name="Title 1">
            <a:extLst>
              <a:ext uri="{FF2B5EF4-FFF2-40B4-BE49-F238E27FC236}">
                <a16:creationId xmlns:a16="http://schemas.microsoft.com/office/drawing/2014/main" id="{9EC6A872-0512-4972-5890-0C4E515EB851}"/>
              </a:ext>
            </a:extLst>
          </p:cNvPr>
          <p:cNvSpPr>
            <a:spLocks noGrp="1"/>
          </p:cNvSpPr>
          <p:nvPr>
            <p:ph type="title"/>
          </p:nvPr>
        </p:nvSpPr>
        <p:spPr>
          <a:xfrm>
            <a:off x="645458" y="547716"/>
            <a:ext cx="10161494" cy="1009651"/>
          </a:xfrm>
        </p:spPr>
        <p:txBody>
          <a:bodyPr>
            <a:normAutofit/>
          </a:bodyPr>
          <a:lstStyle/>
          <a:p>
            <a:r>
              <a:rPr lang="en-GB" dirty="0"/>
              <a:t>Result: a Functional Sensing System</a:t>
            </a:r>
          </a:p>
        </p:txBody>
      </p:sp>
    </p:spTree>
    <p:extLst>
      <p:ext uri="{BB962C8B-B14F-4D97-AF65-F5344CB8AC3E}">
        <p14:creationId xmlns:p14="http://schemas.microsoft.com/office/powerpoint/2010/main" val="2280315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4ADC-95DA-EC68-5100-2BC89728F307}"/>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5FFB6248-E6BB-643A-CD91-209726370FB7}"/>
              </a:ext>
            </a:extLst>
          </p:cNvPr>
          <p:cNvSpPr>
            <a:spLocks noGrp="1"/>
          </p:cNvSpPr>
          <p:nvPr>
            <p:ph idx="1"/>
          </p:nvPr>
        </p:nvSpPr>
        <p:spPr/>
        <p:txBody>
          <a:bodyPr>
            <a:normAutofit/>
          </a:bodyPr>
          <a:lstStyle/>
          <a:p>
            <a:pPr marL="0" indent="0">
              <a:buNone/>
            </a:pPr>
            <a:r>
              <a:rPr lang="en-GB" sz="1200" dirty="0"/>
              <a:t>[1] M. Maggiore et al. Science Case for the Einstein Telescope. Journal of Cosmology and </a:t>
            </a:r>
            <a:r>
              <a:rPr lang="en-GB" sz="1200" dirty="0" err="1"/>
              <a:t>Astroparticle</a:t>
            </a:r>
            <a:r>
              <a:rPr lang="en-GB" sz="1200" dirty="0"/>
              <a:t> Physics, 2020(03):050, Mar 2020.</a:t>
            </a:r>
          </a:p>
          <a:p>
            <a:pPr marL="0" indent="0">
              <a:buNone/>
            </a:pPr>
            <a:r>
              <a:rPr lang="en-GB" sz="1200" dirty="0"/>
              <a:t>[2] H. Yu et al. Prospects for Detecting Gravitational Waves at 5 </a:t>
            </a:r>
            <a:r>
              <a:rPr lang="en-GB" sz="1200" dirty="0" err="1"/>
              <a:t>hz</a:t>
            </a:r>
            <a:r>
              <a:rPr lang="en-GB" sz="1200" dirty="0"/>
              <a:t> with Ground-based Detectors. Phys. Rev. Lett., 120:141102, Apr 2018</a:t>
            </a:r>
          </a:p>
          <a:p>
            <a:pPr marL="0" indent="0">
              <a:buNone/>
            </a:pPr>
            <a:r>
              <a:rPr lang="en-US" sz="1200" dirty="0"/>
              <a:t>[3] </a:t>
            </a:r>
            <a:r>
              <a:rPr lang="en-US" sz="1200" dirty="0" err="1"/>
              <a:t>Shawhan</a:t>
            </a:r>
            <a:r>
              <a:rPr lang="en-US" sz="1200" dirty="0"/>
              <a:t>, P. S. (2004). Gravitational waves and the effort to detect them. American Scientist, 92(4), 350–356</a:t>
            </a:r>
          </a:p>
          <a:p>
            <a:pPr marL="0" indent="0">
              <a:buNone/>
            </a:pPr>
            <a:r>
              <a:rPr lang="en-GB" sz="1200" dirty="0"/>
              <a:t>[4] B. S. </a:t>
            </a:r>
            <a:r>
              <a:rPr lang="en-GB" sz="1200" dirty="0" err="1"/>
              <a:t>Sathyaprakash</a:t>
            </a:r>
            <a:r>
              <a:rPr lang="en-GB" sz="1200" dirty="0"/>
              <a:t> and Bernard F. Schutz. “Physics, Astrophysics and Cosmology with Gravitational Waves”. </a:t>
            </a:r>
            <a:r>
              <a:rPr lang="en-GB" sz="1200" dirty="0" err="1"/>
              <a:t>en</a:t>
            </a:r>
            <a:r>
              <a:rPr lang="en-GB" sz="1200" dirty="0"/>
              <a:t>. In: Living Reviews in Relativity 12.1 (Dec. 2009), p. 2. ISSN: 2367-3613, 1433-8351. </a:t>
            </a:r>
          </a:p>
          <a:p>
            <a:pPr marL="0" indent="0">
              <a:buNone/>
            </a:pPr>
            <a:r>
              <a:rPr lang="en-GB" sz="1200" dirty="0"/>
              <a:t>[5] Teng Zhang, Stefan </a:t>
            </a:r>
            <a:r>
              <a:rPr lang="en-GB" sz="1200" dirty="0" err="1"/>
              <a:t>Danilishin</a:t>
            </a:r>
            <a:r>
              <a:rPr lang="en-GB" sz="1200" dirty="0"/>
              <a:t>, and Mikhail </a:t>
            </a:r>
            <a:r>
              <a:rPr lang="en-GB" sz="1200" dirty="0" err="1"/>
              <a:t>Korobko</a:t>
            </a:r>
            <a:r>
              <a:rPr lang="en-GB" sz="1200" dirty="0"/>
              <a:t>. “Instrument Science for the Einstein Telescope”. In: ET Collaboration Report (July 2025).</a:t>
            </a:r>
          </a:p>
          <a:p>
            <a:pPr marL="0" indent="0">
              <a:buNone/>
            </a:pPr>
            <a:r>
              <a:rPr lang="en-GB" sz="1200" dirty="0"/>
              <a:t>[6] R X Adhikari et al 2020 Class. Quantum </a:t>
            </a:r>
            <a:r>
              <a:rPr lang="en-GB" sz="1200" dirty="0" err="1"/>
              <a:t>Grav</a:t>
            </a:r>
            <a:r>
              <a:rPr lang="en-GB" sz="1200" dirty="0"/>
              <a:t>. 37 165003</a:t>
            </a:r>
          </a:p>
          <a:p>
            <a:pPr marL="0" indent="0">
              <a:buNone/>
            </a:pPr>
            <a:r>
              <a:rPr lang="en-US" sz="1200" dirty="0"/>
              <a:t>[7] A. Mitchell. </a:t>
            </a:r>
            <a:r>
              <a:rPr lang="en-US" sz="1200" dirty="0" err="1"/>
              <a:t>HoQI</a:t>
            </a:r>
            <a:r>
              <a:rPr lang="en-US" sz="1200" dirty="0"/>
              <a:t> - Low-noise Interferometric Sensors for the Future of Gravitational Wave Detectors</a:t>
            </a:r>
          </a:p>
          <a:p>
            <a:pPr marL="0" indent="0">
              <a:buNone/>
            </a:pPr>
            <a:r>
              <a:rPr lang="en-US" sz="1200" dirty="0"/>
              <a:t>[8] </a:t>
            </a:r>
            <a:r>
              <a:rPr lang="en-CN" sz="1200" dirty="0">
                <a:latin typeface="Lato Extended"/>
                <a:ea typeface="+mj-ea"/>
                <a:cs typeface="+mj-cs"/>
              </a:rPr>
              <a:t>J. </a:t>
            </a:r>
            <a:r>
              <a:rPr lang="en-US" sz="1200" dirty="0">
                <a:latin typeface="Lato Extended"/>
                <a:ea typeface="+mj-ea"/>
                <a:cs typeface="+mj-cs"/>
              </a:rPr>
              <a:t>van </a:t>
            </a:r>
            <a:r>
              <a:rPr lang="en-US" sz="1200" dirty="0" err="1">
                <a:latin typeface="Lato Extended"/>
                <a:ea typeface="+mj-ea"/>
                <a:cs typeface="+mj-cs"/>
              </a:rPr>
              <a:t>Dongen</a:t>
            </a:r>
            <a:r>
              <a:rPr lang="en-CN" sz="1200" dirty="0">
                <a:latin typeface="Lato Extended"/>
                <a:ea typeface="+mj-ea"/>
                <a:cs typeface="+mj-cs"/>
              </a:rPr>
              <a:t>. The art of holding the mirrors still</a:t>
            </a:r>
          </a:p>
          <a:p>
            <a:pPr marL="0" indent="0">
              <a:buNone/>
            </a:pPr>
            <a:r>
              <a:rPr lang="en-CN" sz="1200" dirty="0">
                <a:ea typeface="+mj-ea"/>
                <a:cs typeface="+mj-cs"/>
              </a:rPr>
              <a:t>[9] </a:t>
            </a:r>
            <a:r>
              <a:rPr lang="en-US" sz="1200" dirty="0">
                <a:ea typeface="+mj-ea"/>
                <a:cs typeface="+mj-cs"/>
              </a:rPr>
              <a:t>C. M. Mow-Lowry and D. </a:t>
            </a:r>
            <a:r>
              <a:rPr lang="en-US" sz="1200" dirty="0" err="1">
                <a:ea typeface="+mj-ea"/>
                <a:cs typeface="+mj-cs"/>
              </a:rPr>
              <a:t>Martynov</a:t>
            </a:r>
            <a:r>
              <a:rPr lang="en-US" sz="1200" dirty="0">
                <a:ea typeface="+mj-ea"/>
                <a:cs typeface="+mj-cs"/>
              </a:rPr>
              <a:t>. “A 6D interferometric inertial isolation system”. In: Classical and Quantum Gravity 36.24, Nov 2019</a:t>
            </a:r>
          </a:p>
          <a:p>
            <a:pPr marL="0" indent="0">
              <a:buNone/>
            </a:pPr>
            <a:r>
              <a:rPr lang="en-US" sz="1200" dirty="0">
                <a:ea typeface="+mj-ea"/>
                <a:cs typeface="+mj-cs"/>
              </a:rPr>
              <a:t>[10] S. </a:t>
            </a:r>
            <a:r>
              <a:rPr lang="en-US" sz="1200" dirty="0" err="1">
                <a:ea typeface="+mj-ea"/>
                <a:cs typeface="+mj-cs"/>
              </a:rPr>
              <a:t>Hild</a:t>
            </a:r>
            <a:r>
              <a:rPr lang="en-US" sz="1200" dirty="0">
                <a:ea typeface="+mj-ea"/>
                <a:cs typeface="+mj-cs"/>
              </a:rPr>
              <a:t> et al. “Sensitivity Studies for Third-Generation Gravitational Wave Observatories”. </a:t>
            </a:r>
            <a:r>
              <a:rPr lang="en-US" sz="1200" dirty="0" err="1">
                <a:ea typeface="+mj-ea"/>
                <a:cs typeface="+mj-cs"/>
              </a:rPr>
              <a:t>en</a:t>
            </a:r>
            <a:r>
              <a:rPr lang="en-US" sz="1200" dirty="0">
                <a:ea typeface="+mj-ea"/>
                <a:cs typeface="+mj-cs"/>
              </a:rPr>
              <a:t>. In: Classical and Quantum Gravity 28.9, May 2011</a:t>
            </a:r>
          </a:p>
          <a:p>
            <a:pPr marL="0" indent="0">
              <a:buNone/>
            </a:pPr>
            <a:r>
              <a:rPr lang="en-US" sz="1200" dirty="0">
                <a:ea typeface="+mj-ea"/>
                <a:cs typeface="+mj-cs"/>
              </a:rPr>
              <a:t>[11] E. L. Wright. A cosmology calculator for the world wide web. Publications of the Astronomical Society of the Pacific, 118(850):1711, Dec 2006</a:t>
            </a:r>
          </a:p>
          <a:p>
            <a:pPr marL="0" indent="0">
              <a:buNone/>
            </a:pPr>
            <a:r>
              <a:rPr lang="en-US" sz="1200" dirty="0">
                <a:ea typeface="+mj-ea"/>
                <a:cs typeface="+mj-cs"/>
              </a:rPr>
              <a:t>[12] S. J. Cooper et al. A compact, large-range interferometer for precision measurement and inertial sensing. Classical and Quantum Gravity, 35(9):095007, Mar 2018</a:t>
            </a:r>
            <a:endParaRPr lang="en-GB" sz="1200" dirty="0"/>
          </a:p>
          <a:p>
            <a:pPr marL="0" indent="0">
              <a:buNone/>
            </a:pPr>
            <a:endParaRPr lang="en-GB" sz="1200" dirty="0"/>
          </a:p>
          <a:p>
            <a:pPr marL="0" indent="0">
              <a:buNone/>
            </a:pPr>
            <a:endParaRPr lang="en-GB" sz="1200" dirty="0"/>
          </a:p>
        </p:txBody>
      </p:sp>
      <p:sp>
        <p:nvSpPr>
          <p:cNvPr id="4" name="Date Placeholder 3">
            <a:extLst>
              <a:ext uri="{FF2B5EF4-FFF2-40B4-BE49-F238E27FC236}">
                <a16:creationId xmlns:a16="http://schemas.microsoft.com/office/drawing/2014/main" id="{45ACDF69-DE06-D284-59AB-B311B7D9DAF1}"/>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35442545-C60A-F1B4-7164-EC1EEF849DC8}"/>
              </a:ext>
            </a:extLst>
          </p:cNvPr>
          <p:cNvSpPr>
            <a:spLocks noGrp="1"/>
          </p:cNvSpPr>
          <p:nvPr>
            <p:ph type="sldNum" sz="quarter" idx="12"/>
          </p:nvPr>
        </p:nvSpPr>
        <p:spPr/>
        <p:txBody>
          <a:bodyPr/>
          <a:lstStyle/>
          <a:p>
            <a:fld id="{86D12830-9A95-C347-AB67-7FF77AC87CE5}" type="slidenum">
              <a:rPr lang="en-GB" smtClean="0"/>
              <a:pPr/>
              <a:t>32</a:t>
            </a:fld>
            <a:endParaRPr lang="en-GB" dirty="0"/>
          </a:p>
        </p:txBody>
      </p:sp>
    </p:spTree>
    <p:extLst>
      <p:ext uri="{BB962C8B-B14F-4D97-AF65-F5344CB8AC3E}">
        <p14:creationId xmlns:p14="http://schemas.microsoft.com/office/powerpoint/2010/main" val="3288651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A6790-C5A2-911B-7FC3-527F1F73B2BF}"/>
              </a:ext>
            </a:extLst>
          </p:cNvPr>
          <p:cNvSpPr>
            <a:spLocks noGrp="1"/>
          </p:cNvSpPr>
          <p:nvPr>
            <p:ph type="title"/>
          </p:nvPr>
        </p:nvSpPr>
        <p:spPr/>
        <p:txBody>
          <a:bodyPr/>
          <a:lstStyle/>
          <a:p>
            <a:r>
              <a:rPr lang="en-GB" dirty="0"/>
              <a:t>Sensitivity Improvement of </a:t>
            </a:r>
            <a:r>
              <a:rPr lang="en-GB" dirty="0" err="1"/>
              <a:t>OmniSens</a:t>
            </a:r>
            <a:endParaRPr lang="en-GB" dirty="0"/>
          </a:p>
        </p:txBody>
      </p:sp>
      <p:sp>
        <p:nvSpPr>
          <p:cNvPr id="3" name="Content Placeholder 2">
            <a:extLst>
              <a:ext uri="{FF2B5EF4-FFF2-40B4-BE49-F238E27FC236}">
                <a16:creationId xmlns:a16="http://schemas.microsoft.com/office/drawing/2014/main" id="{A8DDDC03-0718-926F-6E4C-4995ECA9EB03}"/>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E5927346-4830-496F-F07F-FD28D5DC0AED}"/>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27A7F793-B5E7-81DE-7D35-ED479866DBBD}"/>
              </a:ext>
            </a:extLst>
          </p:cNvPr>
          <p:cNvSpPr>
            <a:spLocks noGrp="1"/>
          </p:cNvSpPr>
          <p:nvPr>
            <p:ph type="sldNum" sz="quarter" idx="12"/>
          </p:nvPr>
        </p:nvSpPr>
        <p:spPr/>
        <p:txBody>
          <a:bodyPr/>
          <a:lstStyle/>
          <a:p>
            <a:fld id="{86D12830-9A95-C347-AB67-7FF77AC87CE5}" type="slidenum">
              <a:rPr lang="en-GB" smtClean="0"/>
              <a:pPr/>
              <a:t>33</a:t>
            </a:fld>
            <a:endParaRPr lang="en-GB" dirty="0"/>
          </a:p>
        </p:txBody>
      </p:sp>
      <p:pic>
        <p:nvPicPr>
          <p:cNvPr id="6" name="Picture 5">
            <a:extLst>
              <a:ext uri="{FF2B5EF4-FFF2-40B4-BE49-F238E27FC236}">
                <a16:creationId xmlns:a16="http://schemas.microsoft.com/office/drawing/2014/main" id="{1948096A-59C0-4A22-DAC6-A9F47E5FCC47}"/>
              </a:ext>
            </a:extLst>
          </p:cNvPr>
          <p:cNvPicPr>
            <a:picLocks noChangeAspect="1"/>
          </p:cNvPicPr>
          <p:nvPr/>
        </p:nvPicPr>
        <p:blipFill>
          <a:blip r:embed="rId2"/>
          <a:stretch>
            <a:fillRect/>
          </a:stretch>
        </p:blipFill>
        <p:spPr>
          <a:xfrm>
            <a:off x="2624446" y="1736754"/>
            <a:ext cx="5478236" cy="4970449"/>
          </a:xfrm>
          <a:prstGeom prst="rect">
            <a:avLst/>
          </a:prstGeom>
        </p:spPr>
      </p:pic>
    </p:spTree>
    <p:extLst>
      <p:ext uri="{BB962C8B-B14F-4D97-AF65-F5344CB8AC3E}">
        <p14:creationId xmlns:p14="http://schemas.microsoft.com/office/powerpoint/2010/main" val="2982141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8DA080B-90BE-03AD-B19B-2427547C4507}"/>
              </a:ext>
            </a:extLst>
          </p:cNvPr>
          <p:cNvPicPr>
            <a:picLocks noChangeAspect="1"/>
          </p:cNvPicPr>
          <p:nvPr/>
        </p:nvPicPr>
        <p:blipFill>
          <a:blip r:embed="rId5"/>
          <a:stretch>
            <a:fillRect/>
          </a:stretch>
        </p:blipFill>
        <p:spPr>
          <a:xfrm>
            <a:off x="337548" y="1542782"/>
            <a:ext cx="6262297" cy="4512715"/>
          </a:xfrm>
          <a:prstGeom prst="rect">
            <a:avLst/>
          </a:prstGeom>
        </p:spPr>
      </p:pic>
      <p:sp>
        <p:nvSpPr>
          <p:cNvPr id="2" name="Title 1">
            <a:extLst>
              <a:ext uri="{FF2B5EF4-FFF2-40B4-BE49-F238E27FC236}">
                <a16:creationId xmlns:a16="http://schemas.microsoft.com/office/drawing/2014/main" id="{07FB3597-BD52-943A-00C4-9759562CBA67}"/>
              </a:ext>
            </a:extLst>
          </p:cNvPr>
          <p:cNvSpPr>
            <a:spLocks noGrp="1"/>
          </p:cNvSpPr>
          <p:nvPr>
            <p:ph type="title"/>
          </p:nvPr>
        </p:nvSpPr>
        <p:spPr/>
        <p:txBody>
          <a:bodyPr/>
          <a:lstStyle/>
          <a:p>
            <a:r>
              <a:rPr lang="en-GB" dirty="0"/>
              <a:t>Offset Analysis: Fringe Slipping</a:t>
            </a:r>
          </a:p>
        </p:txBody>
      </p:sp>
      <p:sp>
        <p:nvSpPr>
          <p:cNvPr id="4" name="Date Placeholder 3">
            <a:extLst>
              <a:ext uri="{FF2B5EF4-FFF2-40B4-BE49-F238E27FC236}">
                <a16:creationId xmlns:a16="http://schemas.microsoft.com/office/drawing/2014/main" id="{AA89A7B8-1099-6989-2E3A-5C1FD9877F29}"/>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615761E5-C767-A196-9BEB-7059FBEC297E}"/>
              </a:ext>
            </a:extLst>
          </p:cNvPr>
          <p:cNvSpPr>
            <a:spLocks noGrp="1"/>
          </p:cNvSpPr>
          <p:nvPr>
            <p:ph type="sldNum" sz="quarter" idx="12"/>
          </p:nvPr>
        </p:nvSpPr>
        <p:spPr/>
        <p:txBody>
          <a:bodyPr/>
          <a:lstStyle/>
          <a:p>
            <a:fld id="{86D12830-9A95-C347-AB67-7FF77AC87CE5}" type="slidenum">
              <a:rPr lang="en-GB" smtClean="0"/>
              <a:pPr/>
              <a:t>34</a:t>
            </a:fld>
            <a:endParaRPr lang="en-GB" dirty="0"/>
          </a:p>
        </p:txBody>
      </p:sp>
      <p:sp>
        <p:nvSpPr>
          <p:cNvPr id="6" name="TextBox 5">
            <a:extLst>
              <a:ext uri="{FF2B5EF4-FFF2-40B4-BE49-F238E27FC236}">
                <a16:creationId xmlns:a16="http://schemas.microsoft.com/office/drawing/2014/main" id="{73542EBB-3B8D-5E5E-28F0-CF27645C00D2}"/>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Results</a:t>
            </a:r>
            <a:endParaRPr lang="en-GB" sz="2000" dirty="0">
              <a:solidFill>
                <a:schemeClr val="bg1"/>
              </a:solidFill>
            </a:endParaRPr>
          </a:p>
        </p:txBody>
      </p:sp>
      <p:sp>
        <p:nvSpPr>
          <p:cNvPr id="13" name="Right Brace 12">
            <a:extLst>
              <a:ext uri="{FF2B5EF4-FFF2-40B4-BE49-F238E27FC236}">
                <a16:creationId xmlns:a16="http://schemas.microsoft.com/office/drawing/2014/main" id="{13595C92-DCC2-6B2B-1765-A1601A4014B5}"/>
              </a:ext>
            </a:extLst>
          </p:cNvPr>
          <p:cNvSpPr/>
          <p:nvPr/>
        </p:nvSpPr>
        <p:spPr>
          <a:xfrm>
            <a:off x="6264125" y="3878206"/>
            <a:ext cx="235527" cy="1018309"/>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20" name="Picture 19">
            <a:extLst>
              <a:ext uri="{FF2B5EF4-FFF2-40B4-BE49-F238E27FC236}">
                <a16:creationId xmlns:a16="http://schemas.microsoft.com/office/drawing/2014/main" id="{8A45E87A-2D07-F06F-2040-8A93E7E46DC9}"/>
              </a:ext>
            </a:extLst>
          </p:cNvPr>
          <p:cNvPicPr>
            <a:picLocks noChangeAspect="1"/>
          </p:cNvPicPr>
          <p:nvPr>
            <p:custDataLst>
              <p:tags r:id="rId1"/>
            </p:custDataLst>
          </p:nvPr>
        </p:nvPicPr>
        <p:blipFill>
          <a:blip r:embed="rId6"/>
          <a:stretch>
            <a:fillRect/>
          </a:stretch>
        </p:blipFill>
        <p:spPr>
          <a:xfrm>
            <a:off x="6638037" y="4367258"/>
            <a:ext cx="1322832" cy="254000"/>
          </a:xfrm>
          <a:prstGeom prst="rect">
            <a:avLst/>
          </a:prstGeom>
        </p:spPr>
      </p:pic>
      <p:pic>
        <p:nvPicPr>
          <p:cNvPr id="21" name="Picture 20">
            <a:extLst>
              <a:ext uri="{FF2B5EF4-FFF2-40B4-BE49-F238E27FC236}">
                <a16:creationId xmlns:a16="http://schemas.microsoft.com/office/drawing/2014/main" id="{5A5665AA-77B7-5613-F742-DE2469658270}"/>
              </a:ext>
            </a:extLst>
          </p:cNvPr>
          <p:cNvPicPr>
            <a:picLocks noChangeAspect="1"/>
          </p:cNvPicPr>
          <p:nvPr/>
        </p:nvPicPr>
        <p:blipFill>
          <a:blip r:embed="rId7"/>
          <a:stretch>
            <a:fillRect/>
          </a:stretch>
        </p:blipFill>
        <p:spPr>
          <a:xfrm>
            <a:off x="7934445" y="976754"/>
            <a:ext cx="2981898" cy="2538744"/>
          </a:xfrm>
          <a:prstGeom prst="rect">
            <a:avLst/>
          </a:prstGeom>
        </p:spPr>
      </p:pic>
      <p:pic>
        <p:nvPicPr>
          <p:cNvPr id="3" name="Picture 2">
            <a:extLst>
              <a:ext uri="{FF2B5EF4-FFF2-40B4-BE49-F238E27FC236}">
                <a16:creationId xmlns:a16="http://schemas.microsoft.com/office/drawing/2014/main" id="{7A006C02-E199-D938-FD75-4E1550039D64}"/>
              </a:ext>
            </a:extLst>
          </p:cNvPr>
          <p:cNvPicPr>
            <a:picLocks noChangeAspect="1"/>
          </p:cNvPicPr>
          <p:nvPr/>
        </p:nvPicPr>
        <p:blipFill rotWithShape="1">
          <a:blip r:embed="rId8"/>
          <a:srcRect l="55571" t="18650" b="19924"/>
          <a:stretch/>
        </p:blipFill>
        <p:spPr>
          <a:xfrm>
            <a:off x="8394009" y="3438696"/>
            <a:ext cx="2329592" cy="2555972"/>
          </a:xfrm>
          <a:prstGeom prst="rect">
            <a:avLst/>
          </a:prstGeom>
        </p:spPr>
      </p:pic>
      <p:sp>
        <p:nvSpPr>
          <p:cNvPr id="7" name="Oval 6">
            <a:extLst>
              <a:ext uri="{FF2B5EF4-FFF2-40B4-BE49-F238E27FC236}">
                <a16:creationId xmlns:a16="http://schemas.microsoft.com/office/drawing/2014/main" id="{BA427FFB-9D5A-3FD1-015A-8C9AFAD3B87F}"/>
              </a:ext>
            </a:extLst>
          </p:cNvPr>
          <p:cNvSpPr/>
          <p:nvPr/>
        </p:nvSpPr>
        <p:spPr>
          <a:xfrm>
            <a:off x="9072549" y="1958243"/>
            <a:ext cx="705689" cy="714375"/>
          </a:xfrm>
          <a:prstGeom prst="ellipse">
            <a:avLst/>
          </a:prstGeom>
          <a:noFill/>
          <a:ln w="3175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9">
            <a:extLst>
              <a:ext uri="{FF2B5EF4-FFF2-40B4-BE49-F238E27FC236}">
                <a16:creationId xmlns:a16="http://schemas.microsoft.com/office/drawing/2014/main" id="{6B62E764-FB76-DC7F-1807-525B5936C5FA}"/>
              </a:ext>
            </a:extLst>
          </p:cNvPr>
          <p:cNvPicPr>
            <a:picLocks noChangeAspect="1"/>
          </p:cNvPicPr>
          <p:nvPr>
            <p:custDataLst>
              <p:tags r:id="rId2"/>
            </p:custDataLst>
          </p:nvPr>
        </p:nvPicPr>
        <p:blipFill>
          <a:blip r:embed="rId9"/>
          <a:stretch>
            <a:fillRect/>
          </a:stretch>
        </p:blipFill>
        <p:spPr>
          <a:xfrm>
            <a:off x="6617831" y="4135610"/>
            <a:ext cx="1387856" cy="231648"/>
          </a:xfrm>
          <a:prstGeom prst="rect">
            <a:avLst/>
          </a:prstGeom>
        </p:spPr>
      </p:pic>
    </p:spTree>
    <p:extLst>
      <p:ext uri="{BB962C8B-B14F-4D97-AF65-F5344CB8AC3E}">
        <p14:creationId xmlns:p14="http://schemas.microsoft.com/office/powerpoint/2010/main" val="2597868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1">
            <a:extLst>
              <a:ext uri="{FF2B5EF4-FFF2-40B4-BE49-F238E27FC236}">
                <a16:creationId xmlns:a16="http://schemas.microsoft.com/office/drawing/2014/main" id="{07FB3597-BD52-943A-00C4-9759562CBA67}"/>
              </a:ext>
            </a:extLst>
          </p:cNvPr>
          <p:cNvSpPr>
            <a:spLocks noGrp="1"/>
          </p:cNvSpPr>
          <p:nvPr>
            <p:ph type="title"/>
          </p:nvPr>
        </p:nvSpPr>
        <p:spPr/>
        <p:txBody>
          <a:bodyPr/>
          <a:lstStyle/>
          <a:p>
            <a:r>
              <a:rPr lang="en-GB" dirty="0"/>
              <a:t>Offset Analysis: Fringe Slipping</a:t>
            </a:r>
          </a:p>
        </p:txBody>
      </p:sp>
      <p:sp>
        <p:nvSpPr>
          <p:cNvPr id="4" name="Date Placeholder 3">
            <a:extLst>
              <a:ext uri="{FF2B5EF4-FFF2-40B4-BE49-F238E27FC236}">
                <a16:creationId xmlns:a16="http://schemas.microsoft.com/office/drawing/2014/main" id="{AA89A7B8-1099-6989-2E3A-5C1FD9877F29}"/>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615761E5-C767-A196-9BEB-7059FBEC297E}"/>
              </a:ext>
            </a:extLst>
          </p:cNvPr>
          <p:cNvSpPr>
            <a:spLocks noGrp="1"/>
          </p:cNvSpPr>
          <p:nvPr>
            <p:ph type="sldNum" sz="quarter" idx="12"/>
          </p:nvPr>
        </p:nvSpPr>
        <p:spPr/>
        <p:txBody>
          <a:bodyPr/>
          <a:lstStyle/>
          <a:p>
            <a:fld id="{86D12830-9A95-C347-AB67-7FF77AC87CE5}" type="slidenum">
              <a:rPr lang="en-GB" smtClean="0"/>
              <a:pPr/>
              <a:t>35</a:t>
            </a:fld>
            <a:endParaRPr lang="en-GB" dirty="0"/>
          </a:p>
        </p:txBody>
      </p:sp>
      <p:sp>
        <p:nvSpPr>
          <p:cNvPr id="6" name="TextBox 5">
            <a:extLst>
              <a:ext uri="{FF2B5EF4-FFF2-40B4-BE49-F238E27FC236}">
                <a16:creationId xmlns:a16="http://schemas.microsoft.com/office/drawing/2014/main" id="{73542EBB-3B8D-5E5E-28F0-CF27645C00D2}"/>
              </a:ext>
            </a:extLst>
          </p:cNvPr>
          <p:cNvSpPr txBox="1"/>
          <p:nvPr/>
        </p:nvSpPr>
        <p:spPr>
          <a:xfrm>
            <a:off x="28576" y="98994"/>
            <a:ext cx="6963895" cy="400110"/>
          </a:xfrm>
          <a:prstGeom prst="rect">
            <a:avLst/>
          </a:prstGeom>
          <a:noFill/>
        </p:spPr>
        <p:txBody>
          <a:bodyPr wrap="square">
            <a:spAutoFit/>
          </a:bodyPr>
          <a:lstStyle/>
          <a:p>
            <a:r>
              <a:rPr lang="en-GB" sz="2000" b="1" dirty="0">
                <a:solidFill>
                  <a:schemeClr val="bg1"/>
                </a:solidFill>
                <a:latin typeface="Lato Extended"/>
                <a:ea typeface="+mn-ea"/>
                <a:cs typeface="+mn-cs"/>
              </a:rPr>
              <a:t>Results</a:t>
            </a:r>
            <a:endParaRPr lang="en-GB" sz="2000" dirty="0">
              <a:solidFill>
                <a:schemeClr val="bg1"/>
              </a:solidFill>
            </a:endParaRPr>
          </a:p>
        </p:txBody>
      </p:sp>
      <p:sp>
        <p:nvSpPr>
          <p:cNvPr id="16" name="Title 1 2">
            <a:extLst>
              <a:ext uri="{FF2B5EF4-FFF2-40B4-BE49-F238E27FC236}">
                <a16:creationId xmlns:a16="http://schemas.microsoft.com/office/drawing/2014/main" id="{A772FC3F-2607-9A4E-7E9F-0C41284BDEE7}"/>
              </a:ext>
            </a:extLst>
          </p:cNvPr>
          <p:cNvSpPr txBox="1">
            <a:spLocks/>
          </p:cNvSpPr>
          <p:nvPr/>
        </p:nvSpPr>
        <p:spPr>
          <a:xfrm>
            <a:off x="10518864" y="3290624"/>
            <a:ext cx="1450848" cy="557212"/>
          </a:xfrm>
          <a:prstGeom prst="rect">
            <a:avLst/>
          </a:prstGeom>
        </p:spPr>
        <p:txBody>
          <a:bodyPr vert="horz" lIns="91440" tIns="45720" rIns="91440" bIns="45720" rtlCol="0" anchor="ctr">
            <a:norm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r>
              <a:rPr lang="en-GB" sz="1800" b="0" dirty="0"/>
              <a:t>No Offset</a:t>
            </a:r>
          </a:p>
        </p:txBody>
      </p:sp>
      <p:pic>
        <p:nvPicPr>
          <p:cNvPr id="8" name="Picture 7">
            <a:extLst>
              <a:ext uri="{FF2B5EF4-FFF2-40B4-BE49-F238E27FC236}">
                <a16:creationId xmlns:a16="http://schemas.microsoft.com/office/drawing/2014/main" id="{11DC7EEB-9309-04C8-F357-88C30F94BA81}"/>
              </a:ext>
            </a:extLst>
          </p:cNvPr>
          <p:cNvPicPr>
            <a:picLocks noChangeAspect="1"/>
          </p:cNvPicPr>
          <p:nvPr>
            <p:custDataLst>
              <p:tags r:id="rId1"/>
            </p:custDataLst>
          </p:nvPr>
        </p:nvPicPr>
        <p:blipFill>
          <a:blip r:embed="rId4"/>
          <a:stretch>
            <a:fillRect/>
          </a:stretch>
        </p:blipFill>
        <p:spPr>
          <a:xfrm>
            <a:off x="9744513" y="2796296"/>
            <a:ext cx="1450848" cy="254000"/>
          </a:xfrm>
          <a:prstGeom prst="rect">
            <a:avLst/>
          </a:prstGeom>
        </p:spPr>
      </p:pic>
      <p:pic>
        <p:nvPicPr>
          <p:cNvPr id="10" name="Picture 9">
            <a:extLst>
              <a:ext uri="{FF2B5EF4-FFF2-40B4-BE49-F238E27FC236}">
                <a16:creationId xmlns:a16="http://schemas.microsoft.com/office/drawing/2014/main" id="{97A79022-1772-580A-0FBC-F2C4231507B3}"/>
              </a:ext>
            </a:extLst>
          </p:cNvPr>
          <p:cNvPicPr>
            <a:picLocks noChangeAspect="1"/>
          </p:cNvPicPr>
          <p:nvPr/>
        </p:nvPicPr>
        <p:blipFill rotWithShape="1">
          <a:blip r:embed="rId5"/>
          <a:srcRect l="53826" t="29221" b="27713"/>
          <a:stretch/>
        </p:blipFill>
        <p:spPr>
          <a:xfrm>
            <a:off x="6638936" y="1533100"/>
            <a:ext cx="2137217" cy="1615839"/>
          </a:xfrm>
          <a:prstGeom prst="rect">
            <a:avLst/>
          </a:prstGeom>
        </p:spPr>
      </p:pic>
      <p:grpSp>
        <p:nvGrpSpPr>
          <p:cNvPr id="11" name="Group 10">
            <a:extLst>
              <a:ext uri="{FF2B5EF4-FFF2-40B4-BE49-F238E27FC236}">
                <a16:creationId xmlns:a16="http://schemas.microsoft.com/office/drawing/2014/main" id="{B73E4F25-5D65-0663-D0D4-5E871937C8F7}"/>
              </a:ext>
            </a:extLst>
          </p:cNvPr>
          <p:cNvGrpSpPr/>
          <p:nvPr/>
        </p:nvGrpSpPr>
        <p:grpSpPr>
          <a:xfrm>
            <a:off x="9544810" y="603753"/>
            <a:ext cx="2647190" cy="1744982"/>
            <a:chOff x="4192048" y="1422789"/>
            <a:chExt cx="2716751" cy="2589652"/>
          </a:xfrm>
        </p:grpSpPr>
        <p:pic>
          <p:nvPicPr>
            <p:cNvPr id="12" name="Picture 11">
              <a:extLst>
                <a:ext uri="{FF2B5EF4-FFF2-40B4-BE49-F238E27FC236}">
                  <a16:creationId xmlns:a16="http://schemas.microsoft.com/office/drawing/2014/main" id="{725C5C9B-17D5-C8E9-E2DD-76F1E54CFB7A}"/>
                </a:ext>
              </a:extLst>
            </p:cNvPr>
            <p:cNvPicPr>
              <a:picLocks noChangeAspect="1"/>
            </p:cNvPicPr>
            <p:nvPr/>
          </p:nvPicPr>
          <p:blipFill>
            <a:blip r:embed="rId6"/>
            <a:stretch>
              <a:fillRect/>
            </a:stretch>
          </p:blipFill>
          <p:spPr>
            <a:xfrm>
              <a:off x="4192048" y="1422789"/>
              <a:ext cx="2716751" cy="2589652"/>
            </a:xfrm>
            <a:prstGeom prst="rect">
              <a:avLst/>
            </a:prstGeom>
          </p:spPr>
        </p:pic>
        <p:sp>
          <p:nvSpPr>
            <p:cNvPr id="14" name="Oval 13">
              <a:extLst>
                <a:ext uri="{FF2B5EF4-FFF2-40B4-BE49-F238E27FC236}">
                  <a16:creationId xmlns:a16="http://schemas.microsoft.com/office/drawing/2014/main" id="{26E6380B-81F9-92C5-B58B-63D7B02CC995}"/>
                </a:ext>
              </a:extLst>
            </p:cNvPr>
            <p:cNvSpPr/>
            <p:nvPr/>
          </p:nvSpPr>
          <p:spPr>
            <a:xfrm>
              <a:off x="4492809" y="2278730"/>
              <a:ext cx="487335" cy="850077"/>
            </a:xfrm>
            <a:custGeom>
              <a:avLst/>
              <a:gdLst>
                <a:gd name="connsiteX0" fmla="*/ 0 w 487335"/>
                <a:gd name="connsiteY0" fmla="*/ 425039 h 850077"/>
                <a:gd name="connsiteX1" fmla="*/ 243668 w 487335"/>
                <a:gd name="connsiteY1" fmla="*/ 0 h 850077"/>
                <a:gd name="connsiteX2" fmla="*/ 487336 w 487335"/>
                <a:gd name="connsiteY2" fmla="*/ 425039 h 850077"/>
                <a:gd name="connsiteX3" fmla="*/ 243668 w 487335"/>
                <a:gd name="connsiteY3" fmla="*/ 850078 h 850077"/>
                <a:gd name="connsiteX4" fmla="*/ 0 w 487335"/>
                <a:gd name="connsiteY4" fmla="*/ 425039 h 850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335" h="850077" extrusionOk="0">
                  <a:moveTo>
                    <a:pt x="0" y="425039"/>
                  </a:moveTo>
                  <a:cubicBezTo>
                    <a:pt x="-16987" y="179818"/>
                    <a:pt x="104103" y="1873"/>
                    <a:pt x="243668" y="0"/>
                  </a:cubicBezTo>
                  <a:cubicBezTo>
                    <a:pt x="432089" y="11336"/>
                    <a:pt x="467853" y="190915"/>
                    <a:pt x="487336" y="425039"/>
                  </a:cubicBezTo>
                  <a:cubicBezTo>
                    <a:pt x="464580" y="682004"/>
                    <a:pt x="372593" y="881300"/>
                    <a:pt x="243668" y="850078"/>
                  </a:cubicBezTo>
                  <a:cubicBezTo>
                    <a:pt x="98617" y="844346"/>
                    <a:pt x="42509" y="680093"/>
                    <a:pt x="0" y="425039"/>
                  </a:cubicBezTo>
                  <a:close/>
                </a:path>
              </a:pathLst>
            </a:custGeom>
            <a:noFill/>
            <a:ln w="31750">
              <a:solidFill>
                <a:srgbClr val="C00000"/>
              </a:solidFill>
              <a:prstDash val="sys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5" name="Picture 14">
            <a:extLst>
              <a:ext uri="{FF2B5EF4-FFF2-40B4-BE49-F238E27FC236}">
                <a16:creationId xmlns:a16="http://schemas.microsoft.com/office/drawing/2014/main" id="{1BAFA163-F4D2-D50D-66C2-67B622821886}"/>
              </a:ext>
            </a:extLst>
          </p:cNvPr>
          <p:cNvPicPr>
            <a:picLocks noChangeAspect="1"/>
          </p:cNvPicPr>
          <p:nvPr/>
        </p:nvPicPr>
        <p:blipFill rotWithShape="1">
          <a:blip r:embed="rId5"/>
          <a:srcRect l="1942" t="3322" r="44480" b="31578"/>
          <a:stretch/>
        </p:blipFill>
        <p:spPr>
          <a:xfrm>
            <a:off x="222288" y="1825536"/>
            <a:ext cx="4440745" cy="4373809"/>
          </a:xfrm>
          <a:prstGeom prst="rect">
            <a:avLst/>
          </a:prstGeom>
        </p:spPr>
      </p:pic>
      <p:pic>
        <p:nvPicPr>
          <p:cNvPr id="17" name="Picture 16">
            <a:extLst>
              <a:ext uri="{FF2B5EF4-FFF2-40B4-BE49-F238E27FC236}">
                <a16:creationId xmlns:a16="http://schemas.microsoft.com/office/drawing/2014/main" id="{0437F79A-2CBC-E0DD-AA4F-6C077FF9DCEA}"/>
              </a:ext>
            </a:extLst>
          </p:cNvPr>
          <p:cNvPicPr>
            <a:picLocks noChangeAspect="1"/>
          </p:cNvPicPr>
          <p:nvPr/>
        </p:nvPicPr>
        <p:blipFill rotWithShape="1">
          <a:blip r:embed="rId5"/>
          <a:srcRect l="1942" t="69968" r="44480"/>
          <a:stretch/>
        </p:blipFill>
        <p:spPr>
          <a:xfrm>
            <a:off x="4423648" y="1932610"/>
            <a:ext cx="2246349" cy="1020668"/>
          </a:xfrm>
          <a:prstGeom prst="rect">
            <a:avLst/>
          </a:prstGeom>
        </p:spPr>
      </p:pic>
      <p:pic>
        <p:nvPicPr>
          <p:cNvPr id="18" name="Picture 17">
            <a:extLst>
              <a:ext uri="{FF2B5EF4-FFF2-40B4-BE49-F238E27FC236}">
                <a16:creationId xmlns:a16="http://schemas.microsoft.com/office/drawing/2014/main" id="{DA896651-C39E-9E13-5248-05EEF75BBBC3}"/>
              </a:ext>
            </a:extLst>
          </p:cNvPr>
          <p:cNvPicPr>
            <a:picLocks noChangeAspect="1"/>
          </p:cNvPicPr>
          <p:nvPr/>
        </p:nvPicPr>
        <p:blipFill>
          <a:blip r:embed="rId7"/>
          <a:stretch>
            <a:fillRect/>
          </a:stretch>
        </p:blipFill>
        <p:spPr>
          <a:xfrm>
            <a:off x="4663033" y="3221447"/>
            <a:ext cx="4113120" cy="3109718"/>
          </a:xfrm>
          <a:prstGeom prst="rect">
            <a:avLst/>
          </a:prstGeom>
        </p:spPr>
      </p:pic>
    </p:spTree>
    <p:extLst>
      <p:ext uri="{BB962C8B-B14F-4D97-AF65-F5344CB8AC3E}">
        <p14:creationId xmlns:p14="http://schemas.microsoft.com/office/powerpoint/2010/main" val="3916070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8F80-1105-BB86-86C5-E2E8876A60EF}"/>
              </a:ext>
            </a:extLst>
          </p:cNvPr>
          <p:cNvSpPr>
            <a:spLocks noGrp="1"/>
          </p:cNvSpPr>
          <p:nvPr>
            <p:ph type="title"/>
          </p:nvPr>
        </p:nvSpPr>
        <p:spPr/>
        <p:txBody>
          <a:bodyPr/>
          <a:lstStyle/>
          <a:p>
            <a:r>
              <a:rPr lang="en-GB" dirty="0"/>
              <a:t>Methods for seismic noise isolation</a:t>
            </a:r>
          </a:p>
        </p:txBody>
      </p:sp>
      <p:sp>
        <p:nvSpPr>
          <p:cNvPr id="4" name="Date Placeholder 3">
            <a:extLst>
              <a:ext uri="{FF2B5EF4-FFF2-40B4-BE49-F238E27FC236}">
                <a16:creationId xmlns:a16="http://schemas.microsoft.com/office/drawing/2014/main" id="{514E3DBA-27FD-D5D1-96D4-E8D7334A8296}"/>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AB43C58E-8AD3-3351-77FC-0D4E22B95017}"/>
              </a:ext>
            </a:extLst>
          </p:cNvPr>
          <p:cNvSpPr>
            <a:spLocks noGrp="1"/>
          </p:cNvSpPr>
          <p:nvPr>
            <p:ph type="sldNum" sz="quarter" idx="12"/>
          </p:nvPr>
        </p:nvSpPr>
        <p:spPr/>
        <p:txBody>
          <a:bodyPr/>
          <a:lstStyle/>
          <a:p>
            <a:fld id="{86D12830-9A95-C347-AB67-7FF77AC87CE5}" type="slidenum">
              <a:rPr lang="en-GB" smtClean="0"/>
              <a:pPr/>
              <a:t>36</a:t>
            </a:fld>
            <a:endParaRPr lang="en-GB" dirty="0"/>
          </a:p>
        </p:txBody>
      </p:sp>
      <p:pic>
        <p:nvPicPr>
          <p:cNvPr id="7" name="Content Placeholder 3">
            <a:extLst>
              <a:ext uri="{FF2B5EF4-FFF2-40B4-BE49-F238E27FC236}">
                <a16:creationId xmlns:a16="http://schemas.microsoft.com/office/drawing/2014/main" id="{A316B3ED-9C68-7A81-A8C3-B156C22581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47173" y="2086219"/>
            <a:ext cx="1360795" cy="1145808"/>
          </a:xfrm>
          <a:prstGeom prst="rect">
            <a:avLst/>
          </a:prstGeom>
        </p:spPr>
      </p:pic>
      <p:pic>
        <p:nvPicPr>
          <p:cNvPr id="8" name="Picture 7">
            <a:extLst>
              <a:ext uri="{FF2B5EF4-FFF2-40B4-BE49-F238E27FC236}">
                <a16:creationId xmlns:a16="http://schemas.microsoft.com/office/drawing/2014/main" id="{8A0D28E0-DA8C-9E11-AAA5-2492204D2949}"/>
              </a:ext>
            </a:extLst>
          </p:cNvPr>
          <p:cNvPicPr>
            <a:picLocks noChangeAspect="1"/>
          </p:cNvPicPr>
          <p:nvPr/>
        </p:nvPicPr>
        <p:blipFill rotWithShape="1">
          <a:blip r:embed="rId5">
            <a:extLst>
              <a:ext uri="{28A0092B-C50C-407E-A947-70E740481C1C}">
                <a14:useLocalDpi xmlns:a14="http://schemas.microsoft.com/office/drawing/2010/main" val="0"/>
              </a:ext>
            </a:extLst>
          </a:blip>
          <a:srcRect l="4882" t="4049" r="7540"/>
          <a:stretch/>
        </p:blipFill>
        <p:spPr>
          <a:xfrm>
            <a:off x="2760570" y="2079624"/>
            <a:ext cx="2049975" cy="1353846"/>
          </a:xfrm>
          <a:prstGeom prst="rect">
            <a:avLst/>
          </a:prstGeom>
        </p:spPr>
      </p:pic>
      <p:pic>
        <p:nvPicPr>
          <p:cNvPr id="13" name="Picture 12">
            <a:extLst>
              <a:ext uri="{FF2B5EF4-FFF2-40B4-BE49-F238E27FC236}">
                <a16:creationId xmlns:a16="http://schemas.microsoft.com/office/drawing/2014/main" id="{6711E088-CCB4-4492-3D20-9EB361424570}"/>
              </a:ext>
            </a:extLst>
          </p:cNvPr>
          <p:cNvPicPr>
            <a:picLocks/>
          </p:cNvPicPr>
          <p:nvPr/>
        </p:nvPicPr>
        <p:blipFill>
          <a:blip r:embed="rId6"/>
          <a:stretch>
            <a:fillRect/>
          </a:stretch>
        </p:blipFill>
        <p:spPr>
          <a:xfrm>
            <a:off x="1428877" y="3962322"/>
            <a:ext cx="1453336" cy="551000"/>
          </a:xfrm>
          <a:prstGeom prst="rect">
            <a:avLst/>
          </a:prstGeom>
        </p:spPr>
      </p:pic>
      <p:pic>
        <p:nvPicPr>
          <p:cNvPr id="18" name="Picture 17">
            <a:extLst>
              <a:ext uri="{FF2B5EF4-FFF2-40B4-BE49-F238E27FC236}">
                <a16:creationId xmlns:a16="http://schemas.microsoft.com/office/drawing/2014/main" id="{869D2675-36F7-0E16-E7F5-02344F945AC8}"/>
              </a:ext>
            </a:extLst>
          </p:cNvPr>
          <p:cNvPicPr>
            <a:picLocks/>
          </p:cNvPicPr>
          <p:nvPr/>
        </p:nvPicPr>
        <p:blipFill>
          <a:blip r:embed="rId7"/>
          <a:stretch>
            <a:fillRect/>
          </a:stretch>
        </p:blipFill>
        <p:spPr>
          <a:xfrm>
            <a:off x="5106550" y="2552864"/>
            <a:ext cx="571994" cy="345550"/>
          </a:xfrm>
          <a:prstGeom prst="rect">
            <a:avLst/>
          </a:prstGeom>
        </p:spPr>
      </p:pic>
      <p:sp>
        <p:nvSpPr>
          <p:cNvPr id="20" name="TextBox 19">
            <a:extLst>
              <a:ext uri="{FF2B5EF4-FFF2-40B4-BE49-F238E27FC236}">
                <a16:creationId xmlns:a16="http://schemas.microsoft.com/office/drawing/2014/main" id="{7E6E7CE6-94C9-8529-5EFA-6B2A7B83D01D}"/>
              </a:ext>
            </a:extLst>
          </p:cNvPr>
          <p:cNvSpPr txBox="1"/>
          <p:nvPr/>
        </p:nvSpPr>
        <p:spPr>
          <a:xfrm>
            <a:off x="28576" y="98994"/>
            <a:ext cx="5108199" cy="400110"/>
          </a:xfrm>
          <a:prstGeom prst="rect">
            <a:avLst/>
          </a:prstGeom>
          <a:noFill/>
        </p:spPr>
        <p:txBody>
          <a:bodyPr wrap="square">
            <a:spAutoFit/>
          </a:bodyPr>
          <a:lstStyle/>
          <a:p>
            <a:r>
              <a:rPr lang="en-GB" sz="2000" b="1" dirty="0">
                <a:solidFill>
                  <a:schemeClr val="bg1"/>
                </a:solidFill>
                <a:latin typeface="Lato Extended"/>
                <a:ea typeface="+mn-ea"/>
                <a:cs typeface="+mn-cs"/>
              </a:rPr>
              <a:t>The </a:t>
            </a:r>
            <a:r>
              <a:rPr lang="en-GB" sz="2000" b="1" dirty="0" err="1">
                <a:solidFill>
                  <a:schemeClr val="bg1"/>
                </a:solidFill>
                <a:latin typeface="Lato Extended"/>
                <a:ea typeface="+mn-ea"/>
                <a:cs typeface="+mn-cs"/>
              </a:rPr>
              <a:t>OmniSens</a:t>
            </a:r>
            <a:r>
              <a:rPr lang="en-GB" sz="2000" b="1" dirty="0">
                <a:solidFill>
                  <a:schemeClr val="bg1"/>
                </a:solidFill>
                <a:latin typeface="Lato Extended"/>
                <a:ea typeface="+mn-ea"/>
                <a:cs typeface="+mn-cs"/>
              </a:rPr>
              <a:t> Project</a:t>
            </a:r>
            <a:endParaRPr lang="en-GB" sz="2000" dirty="0">
              <a:solidFill>
                <a:schemeClr val="bg1"/>
              </a:solidFill>
            </a:endParaRPr>
          </a:p>
        </p:txBody>
      </p:sp>
      <p:sp>
        <p:nvSpPr>
          <p:cNvPr id="21" name="TextBox 20">
            <a:extLst>
              <a:ext uri="{FF2B5EF4-FFF2-40B4-BE49-F238E27FC236}">
                <a16:creationId xmlns:a16="http://schemas.microsoft.com/office/drawing/2014/main" id="{5829FAE2-35B1-3E35-C2C9-597F390A288D}"/>
              </a:ext>
            </a:extLst>
          </p:cNvPr>
          <p:cNvSpPr txBox="1"/>
          <p:nvPr/>
        </p:nvSpPr>
        <p:spPr>
          <a:xfrm>
            <a:off x="1269474" y="1284019"/>
            <a:ext cx="3336913" cy="584775"/>
          </a:xfrm>
          <a:prstGeom prst="rect">
            <a:avLst/>
          </a:prstGeom>
          <a:noFill/>
        </p:spPr>
        <p:txBody>
          <a:bodyPr wrap="square" rtlCol="0">
            <a:spAutoFit/>
          </a:bodyPr>
          <a:lstStyle/>
          <a:p>
            <a:pPr algn="ctr"/>
            <a:r>
              <a:rPr lang="en-US" b="1" dirty="0">
                <a:latin typeface="Lato Extended"/>
              </a:rPr>
              <a:t>Passive: </a:t>
            </a:r>
          </a:p>
          <a:p>
            <a:pPr algn="ctr"/>
            <a:r>
              <a:rPr lang="en-US" sz="1400" dirty="0">
                <a:latin typeface="Lato Extended"/>
              </a:rPr>
              <a:t>springs and bars</a:t>
            </a:r>
            <a:endParaRPr lang="en-CN" sz="1400" dirty="0"/>
          </a:p>
        </p:txBody>
      </p:sp>
      <p:sp>
        <p:nvSpPr>
          <p:cNvPr id="22" name="TextBox 21">
            <a:extLst>
              <a:ext uri="{FF2B5EF4-FFF2-40B4-BE49-F238E27FC236}">
                <a16:creationId xmlns:a16="http://schemas.microsoft.com/office/drawing/2014/main" id="{587E55A1-1789-6976-4124-73FC9A9EE3A9}"/>
              </a:ext>
            </a:extLst>
          </p:cNvPr>
          <p:cNvSpPr txBox="1"/>
          <p:nvPr/>
        </p:nvSpPr>
        <p:spPr>
          <a:xfrm>
            <a:off x="7431060" y="1284019"/>
            <a:ext cx="3068504" cy="584775"/>
          </a:xfrm>
          <a:prstGeom prst="rect">
            <a:avLst/>
          </a:prstGeom>
          <a:noFill/>
        </p:spPr>
        <p:txBody>
          <a:bodyPr wrap="square" rtlCol="0">
            <a:spAutoFit/>
          </a:bodyPr>
          <a:lstStyle/>
          <a:p>
            <a:pPr algn="ctr"/>
            <a:r>
              <a:rPr lang="en-US" b="1" dirty="0">
                <a:latin typeface="Lato Extended"/>
              </a:rPr>
              <a:t>Active:</a:t>
            </a:r>
          </a:p>
          <a:p>
            <a:pPr algn="ctr"/>
            <a:r>
              <a:rPr lang="en-US" sz="1400" dirty="0">
                <a:latin typeface="Lato Extended"/>
              </a:rPr>
              <a:t>sensors and controllers</a:t>
            </a:r>
            <a:endParaRPr lang="en-CN" sz="1400" dirty="0"/>
          </a:p>
        </p:txBody>
      </p:sp>
      <p:pic>
        <p:nvPicPr>
          <p:cNvPr id="26" name="Google Shape;295;p38" descr="A graph showing a comparison of a budget&#10;&#10;Description automatically generated with medium confidence">
            <a:extLst>
              <a:ext uri="{FF2B5EF4-FFF2-40B4-BE49-F238E27FC236}">
                <a16:creationId xmlns:a16="http://schemas.microsoft.com/office/drawing/2014/main" id="{DF4B76EB-524C-F360-969D-EC7E97E04191}"/>
              </a:ext>
            </a:extLst>
          </p:cNvPr>
          <p:cNvPicPr preferRelativeResize="0"/>
          <p:nvPr/>
        </p:nvPicPr>
        <p:blipFill rotWithShape="1">
          <a:blip r:embed="rId8">
            <a:alphaModFix/>
          </a:blip>
          <a:srcRect t="2837"/>
          <a:stretch/>
        </p:blipFill>
        <p:spPr>
          <a:xfrm>
            <a:off x="7388250" y="3735309"/>
            <a:ext cx="3154124" cy="2297875"/>
          </a:xfrm>
          <a:prstGeom prst="rect">
            <a:avLst/>
          </a:prstGeom>
          <a:noFill/>
          <a:ln>
            <a:noFill/>
          </a:ln>
        </p:spPr>
      </p:pic>
      <p:pic>
        <p:nvPicPr>
          <p:cNvPr id="6" name="Picture 5">
            <a:extLst>
              <a:ext uri="{FF2B5EF4-FFF2-40B4-BE49-F238E27FC236}">
                <a16:creationId xmlns:a16="http://schemas.microsoft.com/office/drawing/2014/main" id="{53212F1F-9484-6DA8-8CC6-B772DB1C1C82}"/>
              </a:ext>
            </a:extLst>
          </p:cNvPr>
          <p:cNvPicPr>
            <a:picLocks noChangeAspect="1"/>
          </p:cNvPicPr>
          <p:nvPr/>
        </p:nvPicPr>
        <p:blipFill rotWithShape="1">
          <a:blip r:embed="rId9"/>
          <a:srcRect l="4673" t="5073" r="4427"/>
          <a:stretch/>
        </p:blipFill>
        <p:spPr>
          <a:xfrm>
            <a:off x="6695298" y="1945056"/>
            <a:ext cx="4540028" cy="1620661"/>
          </a:xfrm>
          <a:prstGeom prst="rect">
            <a:avLst/>
          </a:prstGeom>
        </p:spPr>
      </p:pic>
      <p:sp>
        <p:nvSpPr>
          <p:cNvPr id="10" name="TextBox 9">
            <a:extLst>
              <a:ext uri="{FF2B5EF4-FFF2-40B4-BE49-F238E27FC236}">
                <a16:creationId xmlns:a16="http://schemas.microsoft.com/office/drawing/2014/main" id="{1F932525-48F3-A5DC-86D3-AAD3C257BF81}"/>
              </a:ext>
            </a:extLst>
          </p:cNvPr>
          <p:cNvSpPr txBox="1"/>
          <p:nvPr/>
        </p:nvSpPr>
        <p:spPr>
          <a:xfrm>
            <a:off x="9807660" y="6065359"/>
            <a:ext cx="1044053" cy="215444"/>
          </a:xfrm>
          <a:prstGeom prst="rect">
            <a:avLst/>
          </a:prstGeom>
          <a:noFill/>
        </p:spPr>
        <p:txBody>
          <a:bodyPr wrap="square">
            <a:spAutoFit/>
          </a:bodyPr>
          <a:lstStyle/>
          <a:p>
            <a:r>
              <a:rPr lang="en-US" sz="800" dirty="0"/>
              <a:t>Credit: P. </a:t>
            </a:r>
            <a:r>
              <a:rPr lang="en-US" sz="800" dirty="0" err="1"/>
              <a:t>Saffarieh</a:t>
            </a:r>
            <a:endParaRPr lang="en-US" altLang="zh-CN" sz="800" dirty="0"/>
          </a:p>
        </p:txBody>
      </p:sp>
      <p:cxnSp>
        <p:nvCxnSpPr>
          <p:cNvPr id="23" name="Elbow Connector 22">
            <a:extLst>
              <a:ext uri="{FF2B5EF4-FFF2-40B4-BE49-F238E27FC236}">
                <a16:creationId xmlns:a16="http://schemas.microsoft.com/office/drawing/2014/main" id="{6DC0EDCB-0AF2-2255-D28E-8644BE667428}"/>
              </a:ext>
            </a:extLst>
          </p:cNvPr>
          <p:cNvCxnSpPr>
            <a:cxnSpLocks/>
          </p:cNvCxnSpPr>
          <p:nvPr/>
        </p:nvCxnSpPr>
        <p:spPr>
          <a:xfrm rot="5400000">
            <a:off x="2754642" y="3159566"/>
            <a:ext cx="1293635" cy="881960"/>
          </a:xfrm>
          <a:prstGeom prst="bentConnector3">
            <a:avLst>
              <a:gd name="adj1" fmla="val 10041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CFEA255-3687-66B0-252C-C61DA61B9540}"/>
              </a:ext>
            </a:extLst>
          </p:cNvPr>
          <p:cNvSpPr txBox="1"/>
          <p:nvPr/>
        </p:nvSpPr>
        <p:spPr>
          <a:xfrm>
            <a:off x="225858" y="3911025"/>
            <a:ext cx="1124282" cy="461665"/>
          </a:xfrm>
          <a:prstGeom prst="rect">
            <a:avLst/>
          </a:prstGeom>
          <a:noFill/>
        </p:spPr>
        <p:txBody>
          <a:bodyPr wrap="square" rtlCol="0">
            <a:spAutoFit/>
          </a:bodyPr>
          <a:lstStyle/>
          <a:p>
            <a:r>
              <a:rPr lang="en-US" sz="1200" b="1" dirty="0">
                <a:latin typeface="Lato Extended"/>
              </a:rPr>
              <a:t>Resonant frequency:</a:t>
            </a:r>
            <a:endParaRPr lang="en-CN" sz="1200" dirty="0"/>
          </a:p>
        </p:txBody>
      </p:sp>
      <p:pic>
        <p:nvPicPr>
          <p:cNvPr id="9" name="Picture 8">
            <a:extLst>
              <a:ext uri="{FF2B5EF4-FFF2-40B4-BE49-F238E27FC236}">
                <a16:creationId xmlns:a16="http://schemas.microsoft.com/office/drawing/2014/main" id="{F98C9318-705B-04CF-DB18-483227A6691B}"/>
              </a:ext>
            </a:extLst>
          </p:cNvPr>
          <p:cNvPicPr>
            <a:picLocks noChangeAspect="1"/>
          </p:cNvPicPr>
          <p:nvPr>
            <p:custDataLst>
              <p:tags r:id="rId1"/>
            </p:custDataLst>
          </p:nvPr>
        </p:nvPicPr>
        <p:blipFill>
          <a:blip r:embed="rId10"/>
          <a:stretch>
            <a:fillRect/>
          </a:stretch>
        </p:blipFill>
        <p:spPr>
          <a:xfrm>
            <a:off x="1337771" y="5213717"/>
            <a:ext cx="2447786" cy="898595"/>
          </a:xfrm>
          <a:prstGeom prst="rect">
            <a:avLst/>
          </a:prstGeom>
        </p:spPr>
      </p:pic>
    </p:spTree>
    <p:extLst>
      <p:ext uri="{BB962C8B-B14F-4D97-AF65-F5344CB8AC3E}">
        <p14:creationId xmlns:p14="http://schemas.microsoft.com/office/powerpoint/2010/main" val="4020785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4743-41B0-5ED6-AD27-DB66806FF931}"/>
              </a:ext>
            </a:extLst>
          </p:cNvPr>
          <p:cNvSpPr>
            <a:spLocks noGrp="1"/>
          </p:cNvSpPr>
          <p:nvPr>
            <p:ph type="title"/>
          </p:nvPr>
        </p:nvSpPr>
        <p:spPr/>
        <p:txBody>
          <a:bodyPr/>
          <a:lstStyle/>
          <a:p>
            <a:r>
              <a:rPr lang="en-GB" dirty="0"/>
              <a:t>Why Triangle</a:t>
            </a:r>
          </a:p>
        </p:txBody>
      </p:sp>
      <p:sp>
        <p:nvSpPr>
          <p:cNvPr id="4" name="Date Placeholder 3">
            <a:extLst>
              <a:ext uri="{FF2B5EF4-FFF2-40B4-BE49-F238E27FC236}">
                <a16:creationId xmlns:a16="http://schemas.microsoft.com/office/drawing/2014/main" id="{38176272-3CDA-199B-0D1D-F71BA33F6B5C}"/>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3DA3913E-9649-3BD4-1665-86A7E07142CA}"/>
              </a:ext>
            </a:extLst>
          </p:cNvPr>
          <p:cNvSpPr>
            <a:spLocks noGrp="1"/>
          </p:cNvSpPr>
          <p:nvPr>
            <p:ph type="sldNum" sz="quarter" idx="12"/>
          </p:nvPr>
        </p:nvSpPr>
        <p:spPr/>
        <p:txBody>
          <a:bodyPr/>
          <a:lstStyle/>
          <a:p>
            <a:fld id="{86D12830-9A95-C347-AB67-7FF77AC87CE5}" type="slidenum">
              <a:rPr lang="en-GB" smtClean="0"/>
              <a:pPr/>
              <a:t>37</a:t>
            </a:fld>
            <a:endParaRPr lang="en-GB" dirty="0"/>
          </a:p>
        </p:txBody>
      </p:sp>
      <p:pic>
        <p:nvPicPr>
          <p:cNvPr id="7" name="Picture 6">
            <a:extLst>
              <a:ext uri="{FF2B5EF4-FFF2-40B4-BE49-F238E27FC236}">
                <a16:creationId xmlns:a16="http://schemas.microsoft.com/office/drawing/2014/main" id="{37D744FC-CD79-A8F3-6C17-71DB150AA2EE}"/>
              </a:ext>
            </a:extLst>
          </p:cNvPr>
          <p:cNvPicPr>
            <a:picLocks noChangeAspect="1"/>
          </p:cNvPicPr>
          <p:nvPr/>
        </p:nvPicPr>
        <p:blipFill>
          <a:blip r:embed="rId2"/>
          <a:stretch>
            <a:fillRect/>
          </a:stretch>
        </p:blipFill>
        <p:spPr>
          <a:xfrm>
            <a:off x="3162254" y="1824066"/>
            <a:ext cx="5867491" cy="3877886"/>
          </a:xfrm>
          <a:prstGeom prst="rect">
            <a:avLst/>
          </a:prstGeom>
        </p:spPr>
      </p:pic>
      <p:sp>
        <p:nvSpPr>
          <p:cNvPr id="9" name="TextBox 8">
            <a:extLst>
              <a:ext uri="{FF2B5EF4-FFF2-40B4-BE49-F238E27FC236}">
                <a16:creationId xmlns:a16="http://schemas.microsoft.com/office/drawing/2014/main" id="{6790E1E9-60ED-96AC-DF62-96C860D5B34C}"/>
              </a:ext>
            </a:extLst>
          </p:cNvPr>
          <p:cNvSpPr txBox="1"/>
          <p:nvPr/>
        </p:nvSpPr>
        <p:spPr>
          <a:xfrm>
            <a:off x="3292475" y="5968652"/>
            <a:ext cx="5607050" cy="341632"/>
          </a:xfrm>
          <a:prstGeom prst="rect">
            <a:avLst/>
          </a:prstGeom>
          <a:noFill/>
        </p:spPr>
        <p:txBody>
          <a:bodyPr wrap="square">
            <a:spAutoFit/>
          </a:bodyPr>
          <a:lstStyle/>
          <a:p>
            <a:pPr marL="114300" defTabSz="914400">
              <a:lnSpc>
                <a:spcPct val="90000"/>
              </a:lnSpc>
              <a:spcBef>
                <a:spcPct val="0"/>
              </a:spcBef>
            </a:pPr>
            <a:r>
              <a:rPr lang="en-US" dirty="0">
                <a:latin typeface="Lato Extended"/>
              </a:rPr>
              <a:t>A </a:t>
            </a:r>
            <a:r>
              <a:rPr lang="en-US" dirty="0" err="1">
                <a:latin typeface="Lato Extended"/>
              </a:rPr>
              <a:t>Freise</a:t>
            </a:r>
            <a:r>
              <a:rPr lang="en-US" dirty="0">
                <a:latin typeface="Lato Extended"/>
              </a:rPr>
              <a:t> et al 2009 Class. Quantum </a:t>
            </a:r>
            <a:r>
              <a:rPr lang="en-US" dirty="0" err="1">
                <a:latin typeface="Lato Extended"/>
              </a:rPr>
              <a:t>Grav</a:t>
            </a:r>
            <a:r>
              <a:rPr lang="en-US" dirty="0">
                <a:latin typeface="Lato Extended"/>
              </a:rPr>
              <a:t>. 26 085012</a:t>
            </a:r>
            <a:endParaRPr lang="en-GB" dirty="0">
              <a:latin typeface="Lato Extended"/>
            </a:endParaRPr>
          </a:p>
        </p:txBody>
      </p:sp>
    </p:spTree>
    <p:extLst>
      <p:ext uri="{BB962C8B-B14F-4D97-AF65-F5344CB8AC3E}">
        <p14:creationId xmlns:p14="http://schemas.microsoft.com/office/powerpoint/2010/main" val="504945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B755-A310-7B1C-6BA1-ADB39CEF2816}"/>
              </a:ext>
            </a:extLst>
          </p:cNvPr>
          <p:cNvSpPr>
            <a:spLocks noGrp="1"/>
          </p:cNvSpPr>
          <p:nvPr>
            <p:ph type="title"/>
          </p:nvPr>
        </p:nvSpPr>
        <p:spPr/>
        <p:txBody>
          <a:bodyPr/>
          <a:lstStyle/>
          <a:p>
            <a:r>
              <a:rPr lang="en-GB" dirty="0"/>
              <a:t>Optical Layout</a:t>
            </a:r>
          </a:p>
        </p:txBody>
      </p:sp>
      <p:sp>
        <p:nvSpPr>
          <p:cNvPr id="3" name="Content Placeholder 2">
            <a:extLst>
              <a:ext uri="{FF2B5EF4-FFF2-40B4-BE49-F238E27FC236}">
                <a16:creationId xmlns:a16="http://schemas.microsoft.com/office/drawing/2014/main" id="{FCAFCC31-D772-DF80-5CE9-5E7BBD3C1681}"/>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16DD67CD-D41F-4BFB-3B51-EF019B23FD60}"/>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BBE89B42-0D7E-04B2-DB40-35E9BF42272F}"/>
              </a:ext>
            </a:extLst>
          </p:cNvPr>
          <p:cNvSpPr>
            <a:spLocks noGrp="1"/>
          </p:cNvSpPr>
          <p:nvPr>
            <p:ph type="sldNum" sz="quarter" idx="12"/>
          </p:nvPr>
        </p:nvSpPr>
        <p:spPr/>
        <p:txBody>
          <a:bodyPr/>
          <a:lstStyle/>
          <a:p>
            <a:fld id="{86D12830-9A95-C347-AB67-7FF77AC87CE5}" type="slidenum">
              <a:rPr lang="en-GB" smtClean="0"/>
              <a:pPr/>
              <a:t>38</a:t>
            </a:fld>
            <a:endParaRPr lang="en-GB" dirty="0"/>
          </a:p>
        </p:txBody>
      </p:sp>
      <p:pic>
        <p:nvPicPr>
          <p:cNvPr id="6" name="Picture 5">
            <a:extLst>
              <a:ext uri="{FF2B5EF4-FFF2-40B4-BE49-F238E27FC236}">
                <a16:creationId xmlns:a16="http://schemas.microsoft.com/office/drawing/2014/main" id="{1F5ACAE2-6065-8F6B-C46A-B43B1ED300D1}"/>
              </a:ext>
            </a:extLst>
          </p:cNvPr>
          <p:cNvPicPr>
            <a:picLocks noChangeAspect="1"/>
          </p:cNvPicPr>
          <p:nvPr/>
        </p:nvPicPr>
        <p:blipFill>
          <a:blip r:embed="rId2"/>
          <a:stretch>
            <a:fillRect/>
          </a:stretch>
        </p:blipFill>
        <p:spPr>
          <a:xfrm>
            <a:off x="3263900" y="1490483"/>
            <a:ext cx="5664200" cy="4819801"/>
          </a:xfrm>
          <a:prstGeom prst="rect">
            <a:avLst/>
          </a:prstGeom>
        </p:spPr>
      </p:pic>
    </p:spTree>
    <p:extLst>
      <p:ext uri="{BB962C8B-B14F-4D97-AF65-F5344CB8AC3E}">
        <p14:creationId xmlns:p14="http://schemas.microsoft.com/office/powerpoint/2010/main" val="3289054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92803-F7AC-9938-FA66-0270EADEA59B}"/>
              </a:ext>
            </a:extLst>
          </p:cNvPr>
          <p:cNvSpPr>
            <a:spLocks noGrp="1"/>
          </p:cNvSpPr>
          <p:nvPr>
            <p:ph type="title"/>
          </p:nvPr>
        </p:nvSpPr>
        <p:spPr/>
        <p:txBody>
          <a:bodyPr/>
          <a:lstStyle/>
          <a:p>
            <a:r>
              <a:rPr lang="en-GB" dirty="0"/>
              <a:t>Control Scheme for </a:t>
            </a:r>
            <a:r>
              <a:rPr lang="en-GB" dirty="0" err="1"/>
              <a:t>OmniSens</a:t>
            </a:r>
            <a:endParaRPr lang="en-GB" dirty="0"/>
          </a:p>
        </p:txBody>
      </p:sp>
      <p:sp>
        <p:nvSpPr>
          <p:cNvPr id="3" name="Content Placeholder 2">
            <a:extLst>
              <a:ext uri="{FF2B5EF4-FFF2-40B4-BE49-F238E27FC236}">
                <a16:creationId xmlns:a16="http://schemas.microsoft.com/office/drawing/2014/main" id="{9FA72E63-82DA-0667-C51D-CE2BB36D0B90}"/>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DBBE1873-2D4B-3AC4-B51D-17203B419E9A}"/>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B9D7E37D-EE8A-06C2-1410-0965CBE18086}"/>
              </a:ext>
            </a:extLst>
          </p:cNvPr>
          <p:cNvSpPr>
            <a:spLocks noGrp="1"/>
          </p:cNvSpPr>
          <p:nvPr>
            <p:ph type="sldNum" sz="quarter" idx="12"/>
          </p:nvPr>
        </p:nvSpPr>
        <p:spPr/>
        <p:txBody>
          <a:bodyPr/>
          <a:lstStyle/>
          <a:p>
            <a:fld id="{86D12830-9A95-C347-AB67-7FF77AC87CE5}" type="slidenum">
              <a:rPr lang="en-GB" smtClean="0"/>
              <a:pPr/>
              <a:t>39</a:t>
            </a:fld>
            <a:endParaRPr lang="en-GB" dirty="0"/>
          </a:p>
        </p:txBody>
      </p:sp>
      <p:pic>
        <p:nvPicPr>
          <p:cNvPr id="6" name="Google Shape;319;p40" title="x-gen-plant.png">
            <a:extLst>
              <a:ext uri="{FF2B5EF4-FFF2-40B4-BE49-F238E27FC236}">
                <a16:creationId xmlns:a16="http://schemas.microsoft.com/office/drawing/2014/main" id="{243EE2F7-7A33-6812-D898-9346293BD0D3}"/>
              </a:ext>
            </a:extLst>
          </p:cNvPr>
          <p:cNvPicPr preferRelativeResize="0"/>
          <p:nvPr/>
        </p:nvPicPr>
        <p:blipFill>
          <a:blip r:embed="rId2">
            <a:alphaModFix/>
          </a:blip>
          <a:stretch>
            <a:fillRect/>
          </a:stretch>
        </p:blipFill>
        <p:spPr>
          <a:xfrm>
            <a:off x="4195537" y="1546025"/>
            <a:ext cx="5240563" cy="4630938"/>
          </a:xfrm>
          <a:prstGeom prst="rect">
            <a:avLst/>
          </a:prstGeom>
          <a:noFill/>
          <a:ln>
            <a:noFill/>
          </a:ln>
        </p:spPr>
      </p:pic>
    </p:spTree>
    <p:extLst>
      <p:ext uri="{BB962C8B-B14F-4D97-AF65-F5344CB8AC3E}">
        <p14:creationId xmlns:p14="http://schemas.microsoft.com/office/powerpoint/2010/main" val="1683444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D415A-0C21-800F-369B-3B001315E1B7}"/>
              </a:ext>
            </a:extLst>
          </p:cNvPr>
          <p:cNvSpPr>
            <a:spLocks noGrp="1"/>
          </p:cNvSpPr>
          <p:nvPr>
            <p:ph type="title"/>
          </p:nvPr>
        </p:nvSpPr>
        <p:spPr/>
        <p:txBody>
          <a:bodyPr/>
          <a:lstStyle/>
          <a:p>
            <a:r>
              <a:rPr lang="en-GB" dirty="0"/>
              <a:t>Detectors: Interferometer</a:t>
            </a:r>
          </a:p>
        </p:txBody>
      </p:sp>
      <p:sp>
        <p:nvSpPr>
          <p:cNvPr id="4" name="Date Placeholder 3">
            <a:extLst>
              <a:ext uri="{FF2B5EF4-FFF2-40B4-BE49-F238E27FC236}">
                <a16:creationId xmlns:a16="http://schemas.microsoft.com/office/drawing/2014/main" id="{C778424C-CDDF-9A49-30F0-0F913D397425}"/>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911548D2-E370-00BE-32B5-60AAA076FB5F}"/>
              </a:ext>
            </a:extLst>
          </p:cNvPr>
          <p:cNvSpPr>
            <a:spLocks noGrp="1"/>
          </p:cNvSpPr>
          <p:nvPr>
            <p:ph type="sldNum" sz="quarter" idx="12"/>
          </p:nvPr>
        </p:nvSpPr>
        <p:spPr/>
        <p:txBody>
          <a:bodyPr/>
          <a:lstStyle/>
          <a:p>
            <a:fld id="{86D12830-9A95-C347-AB67-7FF77AC87CE5}" type="slidenum">
              <a:rPr lang="en-GB" smtClean="0"/>
              <a:pPr/>
              <a:t>4</a:t>
            </a:fld>
            <a:endParaRPr lang="en-GB" dirty="0"/>
          </a:p>
        </p:txBody>
      </p:sp>
      <p:sp>
        <p:nvSpPr>
          <p:cNvPr id="6" name="Rectangle 5">
            <a:extLst>
              <a:ext uri="{FF2B5EF4-FFF2-40B4-BE49-F238E27FC236}">
                <a16:creationId xmlns:a16="http://schemas.microsoft.com/office/drawing/2014/main" id="{CE86084D-0D10-86B1-7D92-14AE3766EAEE}"/>
              </a:ext>
            </a:extLst>
          </p:cNvPr>
          <p:cNvSpPr/>
          <p:nvPr/>
        </p:nvSpPr>
        <p:spPr>
          <a:xfrm>
            <a:off x="-85725" y="-9497"/>
            <a:ext cx="12363450" cy="5572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sp>
        <p:nvSpPr>
          <p:cNvPr id="8" name="TextBox 7">
            <a:extLst>
              <a:ext uri="{FF2B5EF4-FFF2-40B4-BE49-F238E27FC236}">
                <a16:creationId xmlns:a16="http://schemas.microsoft.com/office/drawing/2014/main" id="{ACC5E99A-6DB5-01CE-901B-84CA7649E60E}"/>
              </a:ext>
            </a:extLst>
          </p:cNvPr>
          <p:cNvSpPr txBox="1"/>
          <p:nvPr/>
        </p:nvSpPr>
        <p:spPr>
          <a:xfrm>
            <a:off x="28576" y="98994"/>
            <a:ext cx="5108199" cy="400110"/>
          </a:xfrm>
          <a:prstGeom prst="rect">
            <a:avLst/>
          </a:prstGeom>
          <a:noFill/>
        </p:spPr>
        <p:txBody>
          <a:bodyPr wrap="square">
            <a:spAutoFit/>
          </a:bodyPr>
          <a:lstStyle/>
          <a:p>
            <a:r>
              <a:rPr lang="en-GB" sz="2000" b="1" dirty="0">
                <a:solidFill>
                  <a:schemeClr val="bg1"/>
                </a:solidFill>
                <a:latin typeface="Lato Extended"/>
                <a:ea typeface="+mn-ea"/>
                <a:cs typeface="+mn-cs"/>
              </a:rPr>
              <a:t>Detectors and Low Frequency Sciences </a:t>
            </a:r>
            <a:endParaRPr lang="en-GB" sz="2000" dirty="0">
              <a:solidFill>
                <a:schemeClr val="bg1"/>
              </a:solidFill>
            </a:endParaRPr>
          </a:p>
        </p:txBody>
      </p:sp>
      <p:pic>
        <p:nvPicPr>
          <p:cNvPr id="10" name="Picture 9" descr="A diagram of a diagram&#10;&#10;Description automatically generated">
            <a:extLst>
              <a:ext uri="{FF2B5EF4-FFF2-40B4-BE49-F238E27FC236}">
                <a16:creationId xmlns:a16="http://schemas.microsoft.com/office/drawing/2014/main" id="{5968AF2F-0DE1-9104-AD70-01429AB6F3B9}"/>
              </a:ext>
            </a:extLst>
          </p:cNvPr>
          <p:cNvPicPr>
            <a:picLocks noChangeAspect="1"/>
          </p:cNvPicPr>
          <p:nvPr/>
        </p:nvPicPr>
        <p:blipFill rotWithShape="1">
          <a:blip r:embed="rId12"/>
          <a:srcRect l="31036"/>
          <a:stretch/>
        </p:blipFill>
        <p:spPr>
          <a:xfrm>
            <a:off x="6495333" y="1357615"/>
            <a:ext cx="5095503" cy="1897957"/>
          </a:xfrm>
          <a:prstGeom prst="rect">
            <a:avLst/>
          </a:prstGeom>
        </p:spPr>
      </p:pic>
      <p:pic>
        <p:nvPicPr>
          <p:cNvPr id="15" name="Picture 14" descr="A diagram of a diagram&#10;&#10;Description automatically generated">
            <a:extLst>
              <a:ext uri="{FF2B5EF4-FFF2-40B4-BE49-F238E27FC236}">
                <a16:creationId xmlns:a16="http://schemas.microsoft.com/office/drawing/2014/main" id="{1A8415F4-A9A1-5F70-D07C-1F1207AFC9B1}"/>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4784" b="89522" l="59" r="33353">
                        <a14:foregroundMark x1="9187" y1="11162" x2="1814" y2="46014"/>
                        <a14:foregroundMark x1="1814" y1="46014" x2="12463" y2="79727"/>
                        <a14:foregroundMark x1="12463" y1="79727" x2="24166" y2="78588"/>
                        <a14:foregroundMark x1="24166" y1="78588" x2="20948" y2="34169"/>
                        <a14:foregroundMark x1="20948" y1="34169" x2="11703" y2="5239"/>
                        <a14:foregroundMark x1="11703" y1="5239" x2="8719" y2="21185"/>
                        <a14:foregroundMark x1="1814" y1="43964" x2="13049" y2="31663"/>
                        <a14:foregroundMark x1="13049" y1="31663" x2="2809" y2="57631"/>
                        <a14:foregroundMark x1="2809" y1="57631" x2="14980" y2="74260"/>
                        <a14:foregroundMark x1="14980" y1="74260" x2="26565" y2="70387"/>
                        <a14:foregroundMark x1="26565" y1="70387" x2="14921" y2="76993"/>
                        <a14:foregroundMark x1="14921" y1="76993" x2="5091" y2="52164"/>
                        <a14:foregroundMark x1="5091" y1="52164" x2="10650" y2="10706"/>
                        <a14:foregroundMark x1="10650" y1="10706" x2="23581" y2="14351"/>
                        <a14:foregroundMark x1="23581" y1="14351" x2="11761" y2="16401"/>
                        <a14:foregroundMark x1="11761" y1="16401" x2="9304" y2="62187"/>
                        <a14:foregroundMark x1="9304" y1="62187" x2="17203" y2="28929"/>
                        <a14:foregroundMark x1="17203" y1="28929" x2="14745" y2="78815"/>
                        <a14:foregroundMark x1="14745" y1="78815" x2="18490" y2="31435"/>
                        <a14:foregroundMark x1="18490" y1="31435" x2="23113" y2="11845"/>
                        <a14:foregroundMark x1="12522" y1="8200" x2="22528" y2="10934"/>
                        <a14:foregroundMark x1="16150" y1="9339" x2="22879" y2="13212"/>
                        <a14:foregroundMark x1="14219" y1="10478" x2="23991" y2="19590"/>
                        <a14:foregroundMark x1="16033" y1="10023" x2="24868" y2="18451"/>
                        <a14:foregroundMark x1="16559" y1="6378" x2="23347" y2="16629"/>
                        <a14:foregroundMark x1="19661" y1="8200" x2="24517" y2="18679"/>
                        <a14:foregroundMark x1="20363" y1="9567" x2="23347" y2="14806"/>
                        <a14:foregroundMark x1="17730" y1="71298" x2="23523" y2="70843"/>
                        <a14:foregroundMark x1="16150" y1="69021" x2="24283" y2="73576"/>
                        <a14:foregroundMark x1="18256" y1="72210" x2="25102" y2="67198"/>
                        <a14:foregroundMark x1="17028" y1="79727" x2="22469" y2="77221"/>
                        <a14:foregroundMark x1="16793" y1="76310" x2="25863" y2="74260"/>
                        <a14:foregroundMark x1="24283" y1="67198" x2="28613" y2="70843"/>
                        <a14:foregroundMark x1="23523" y1="63554" x2="27092" y2="68793"/>
                        <a14:foregroundMark x1="22294" y1="59453" x2="25629" y2="72437"/>
                        <a14:foregroundMark x1="25746" y1="64009" x2="26097" y2="72893"/>
                        <a14:foregroundMark x1="410" y1="66287" x2="8484" y2="69932"/>
                        <a14:foregroundMark x1="7782" y1="69704" x2="351" y2="68793"/>
                        <a14:foregroundMark x1="878" y1="56720" x2="10650" y2="42141"/>
                        <a14:foregroundMark x1="410" y1="51936" x2="12054" y2="32802"/>
                        <a14:foregroundMark x1="3452" y1="47380" x2="10357" y2="9339"/>
                        <a14:foregroundMark x1="10357" y1="9339" x2="10357" y2="9339"/>
                        <a14:foregroundMark x1="10181" y1="38952" x2="16559" y2="40774"/>
                        <a14:foregroundMark x1="12522" y1="18223" x2="15331" y2="32574"/>
                        <a14:foregroundMark x1="15857" y1="32346" x2="11820" y2="67198"/>
                        <a14:foregroundMark x1="13224" y1="55581" x2="12112" y2="73576"/>
                        <a14:foregroundMark x1="14980" y1="48292" x2="15331" y2="72893"/>
                        <a14:foregroundMark x1="18022" y1="34169" x2="16852" y2="78132"/>
                        <a14:foregroundMark x1="17964" y1="44419" x2="19134" y2="80638"/>
                        <a14:foregroundMark x1="16267" y1="38269" x2="19251" y2="72893"/>
                        <a14:foregroundMark x1="17847" y1="35535" x2="19193" y2="76993"/>
                        <a14:foregroundMark x1="18022" y1="39863" x2="22762" y2="70387"/>
                        <a14:foregroundMark x1="13283" y1="12073" x2="19602" y2="21185"/>
                        <a14:foregroundMark x1="15097" y1="5467" x2="22235" y2="13895"/>
                        <a14:foregroundMark x1="10415" y1="13895" x2="3628" y2="48292"/>
                        <a14:foregroundMark x1="11059" y1="14579" x2="5617" y2="54897"/>
                        <a14:foregroundMark x1="5617" y1="54897" x2="6027" y2="55125"/>
                        <a14:foregroundMark x1="6319" y1="50342" x2="9245" y2="53075"/>
                        <a14:foregroundMark x1="3862" y1="52164" x2="8426" y2="57403"/>
                        <a14:foregroundMark x1="3686" y1="48519" x2="12990" y2="58542"/>
                        <a14:foregroundMark x1="4447" y1="42825" x2="11352" y2="62415"/>
                        <a14:foregroundMark x1="2867" y1="44647" x2="7899" y2="55809"/>
                        <a14:foregroundMark x1="5910" y1="23918" x2="15331" y2="39180"/>
                        <a14:foregroundMark x1="4213" y1="30752" x2="12522" y2="40319"/>
                        <a14:foregroundMark x1="8016" y1="25740" x2="13224" y2="35991"/>
                        <a14:foregroundMark x1="7958" y1="24829" x2="13985" y2="29385"/>
                        <a14:foregroundMark x1="13224" y1="20273" x2="21299" y2="41913"/>
                        <a14:foregroundMark x1="14980" y1="20273" x2="19427" y2="28474"/>
                        <a14:foregroundMark x1="22469" y1="69704" x2="27853" y2="73576"/>
                        <a14:foregroundMark x1="23523" y1="69021" x2="28262" y2="68793"/>
                        <a14:foregroundMark x1="22294" y1="66743" x2="33353" y2="69704"/>
                        <a14:foregroundMark x1="18432" y1="12073" x2="24166" y2="10251"/>
                        <a14:foregroundMark x1="19485" y1="9339" x2="26682" y2="14123"/>
                        <a14:foregroundMark x1="19895" y1="10934" x2="26799" y2="11845"/>
                        <a14:foregroundMark x1="18256" y1="11845" x2="23464" y2="10934"/>
                        <a14:foregroundMark x1="19661" y1="9112" x2="22879" y2="10251"/>
                        <a14:foregroundMark x1="21884" y1="6606" x2="22469" y2="29841"/>
                        <a14:foregroundMark x1="59" y1="70843" x2="15214" y2="72210"/>
                      </a14:backgroundRemoval>
                    </a14:imgEffect>
                  </a14:imgLayer>
                </a14:imgProps>
              </a:ext>
            </a:extLst>
          </a:blip>
          <a:srcRect r="72137"/>
          <a:stretch/>
        </p:blipFill>
        <p:spPr>
          <a:xfrm>
            <a:off x="8102561" y="1284666"/>
            <a:ext cx="1016077" cy="936726"/>
          </a:xfrm>
          <a:prstGeom prst="rect">
            <a:avLst/>
          </a:prstGeom>
        </p:spPr>
      </p:pic>
      <p:pic>
        <p:nvPicPr>
          <p:cNvPr id="17" name="Picture 16" descr="Fig. 4">
            <a:extLst>
              <a:ext uri="{FF2B5EF4-FFF2-40B4-BE49-F238E27FC236}">
                <a16:creationId xmlns:a16="http://schemas.microsoft.com/office/drawing/2014/main" id="{0B7C1F5E-33EF-22E3-3495-395314CA10D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60987" t="20967" b="5443"/>
          <a:stretch/>
        </p:blipFill>
        <p:spPr bwMode="auto">
          <a:xfrm>
            <a:off x="6552968" y="3511148"/>
            <a:ext cx="2509731" cy="233988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8920B2CF-6FBE-25FF-4E44-EDFD1E14F679}"/>
              </a:ext>
            </a:extLst>
          </p:cNvPr>
          <p:cNvGrpSpPr/>
          <p:nvPr/>
        </p:nvGrpSpPr>
        <p:grpSpPr>
          <a:xfrm>
            <a:off x="631744" y="2078381"/>
            <a:ext cx="4560264" cy="2700567"/>
            <a:chOff x="625145" y="2628973"/>
            <a:chExt cx="4560264" cy="2700567"/>
          </a:xfrm>
        </p:grpSpPr>
        <p:grpSp>
          <p:nvGrpSpPr>
            <p:cNvPr id="98" name="Group 97">
              <a:extLst>
                <a:ext uri="{FF2B5EF4-FFF2-40B4-BE49-F238E27FC236}">
                  <a16:creationId xmlns:a16="http://schemas.microsoft.com/office/drawing/2014/main" id="{4C107911-EE14-4740-C96F-C26BBDFF2E46}"/>
                </a:ext>
              </a:extLst>
            </p:cNvPr>
            <p:cNvGrpSpPr/>
            <p:nvPr/>
          </p:nvGrpSpPr>
          <p:grpSpPr>
            <a:xfrm>
              <a:off x="625145" y="2628973"/>
              <a:ext cx="4047316" cy="2700567"/>
              <a:chOff x="310814" y="3017935"/>
              <a:chExt cx="4047316" cy="2700567"/>
            </a:xfrm>
          </p:grpSpPr>
          <p:cxnSp>
            <p:nvCxnSpPr>
              <p:cNvPr id="57" name="Straight Arrow Connector 56">
                <a:extLst>
                  <a:ext uri="{FF2B5EF4-FFF2-40B4-BE49-F238E27FC236}">
                    <a16:creationId xmlns:a16="http://schemas.microsoft.com/office/drawing/2014/main" id="{692A366E-1D2D-2F0C-F41D-867F97E3119A}"/>
                  </a:ext>
                </a:extLst>
              </p:cNvPr>
              <p:cNvCxnSpPr>
                <a:cxnSpLocks/>
              </p:cNvCxnSpPr>
              <p:nvPr/>
            </p:nvCxnSpPr>
            <p:spPr>
              <a:xfrm>
                <a:off x="310814" y="5152300"/>
                <a:ext cx="4047316" cy="0"/>
              </a:xfrm>
              <a:prstGeom prst="straightConnector1">
                <a:avLst/>
              </a:prstGeom>
              <a:ln w="12700">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58" name="Group 57">
                <a:extLst>
                  <a:ext uri="{FF2B5EF4-FFF2-40B4-BE49-F238E27FC236}">
                    <a16:creationId xmlns:a16="http://schemas.microsoft.com/office/drawing/2014/main" id="{05F42716-6433-7F72-7741-15BFCE1972F3}"/>
                  </a:ext>
                </a:extLst>
              </p:cNvPr>
              <p:cNvGrpSpPr/>
              <p:nvPr/>
            </p:nvGrpSpPr>
            <p:grpSpPr>
              <a:xfrm>
                <a:off x="696569" y="3489254"/>
                <a:ext cx="3299185" cy="1706275"/>
                <a:chOff x="696569" y="3257810"/>
                <a:chExt cx="3299185" cy="1920016"/>
              </a:xfrm>
            </p:grpSpPr>
            <p:cxnSp>
              <p:nvCxnSpPr>
                <p:cNvPr id="59" name="Straight Connector 58">
                  <a:extLst>
                    <a:ext uri="{FF2B5EF4-FFF2-40B4-BE49-F238E27FC236}">
                      <a16:creationId xmlns:a16="http://schemas.microsoft.com/office/drawing/2014/main" id="{64DBF9B6-AB57-DE57-8A13-14D2155E972E}"/>
                    </a:ext>
                  </a:extLst>
                </p:cNvPr>
                <p:cNvCxnSpPr>
                  <a:cxnSpLocks/>
                  <a:endCxn id="94" idx="0"/>
                </p:cNvCxnSpPr>
                <p:nvPr/>
              </p:nvCxnSpPr>
              <p:spPr>
                <a:xfrm>
                  <a:off x="1522800" y="3257810"/>
                  <a:ext cx="4630" cy="1917119"/>
                </a:xfrm>
                <a:prstGeom prst="line">
                  <a:avLst/>
                </a:prstGeom>
                <a:ln w="19050">
                  <a:solidFill>
                    <a:schemeClr val="accent1">
                      <a:lumMod val="60000"/>
                      <a:lumOff val="40000"/>
                      <a:alpha val="47859"/>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5F8F887E-2CAA-C6BF-D6B6-9C08C90A1D5B}"/>
                    </a:ext>
                  </a:extLst>
                </p:cNvPr>
                <p:cNvCxnSpPr>
                  <a:cxnSpLocks/>
                </p:cNvCxnSpPr>
                <p:nvPr/>
              </p:nvCxnSpPr>
              <p:spPr>
                <a:xfrm>
                  <a:off x="696569" y="3257810"/>
                  <a:ext cx="0" cy="1871372"/>
                </a:xfrm>
                <a:prstGeom prst="line">
                  <a:avLst/>
                </a:prstGeom>
                <a:ln w="19050">
                  <a:solidFill>
                    <a:schemeClr val="accent1">
                      <a:lumMod val="60000"/>
                      <a:lumOff val="40000"/>
                      <a:alpha val="47859"/>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920136D6-602D-CF08-E4DC-4DEA1F68C33B}"/>
                    </a:ext>
                  </a:extLst>
                </p:cNvPr>
                <p:cNvCxnSpPr>
                  <a:cxnSpLocks/>
                  <a:endCxn id="93" idx="0"/>
                </p:cNvCxnSpPr>
                <p:nvPr/>
              </p:nvCxnSpPr>
              <p:spPr>
                <a:xfrm flipH="1">
                  <a:off x="2334472" y="3257810"/>
                  <a:ext cx="11373" cy="1918198"/>
                </a:xfrm>
                <a:prstGeom prst="line">
                  <a:avLst/>
                </a:prstGeom>
                <a:ln w="19050">
                  <a:solidFill>
                    <a:schemeClr val="accent1">
                      <a:lumMod val="60000"/>
                      <a:lumOff val="40000"/>
                      <a:alpha val="47859"/>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03F6E66C-2E99-9602-B19A-DE4D22EE6BCE}"/>
                    </a:ext>
                  </a:extLst>
                </p:cNvPr>
                <p:cNvCxnSpPr>
                  <a:cxnSpLocks/>
                  <a:endCxn id="92" idx="0"/>
                </p:cNvCxnSpPr>
                <p:nvPr/>
              </p:nvCxnSpPr>
              <p:spPr>
                <a:xfrm>
                  <a:off x="3172709" y="3257810"/>
                  <a:ext cx="11786" cy="1920016"/>
                </a:xfrm>
                <a:prstGeom prst="line">
                  <a:avLst/>
                </a:prstGeom>
                <a:ln w="19050">
                  <a:solidFill>
                    <a:schemeClr val="accent1">
                      <a:lumMod val="60000"/>
                      <a:lumOff val="40000"/>
                      <a:alpha val="47859"/>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A656C57A-DB45-FF8C-5A2A-035035915B4D}"/>
                    </a:ext>
                  </a:extLst>
                </p:cNvPr>
                <p:cNvCxnSpPr>
                  <a:cxnSpLocks/>
                </p:cNvCxnSpPr>
                <p:nvPr/>
              </p:nvCxnSpPr>
              <p:spPr>
                <a:xfrm flipH="1">
                  <a:off x="3995414" y="3257810"/>
                  <a:ext cx="340" cy="1871372"/>
                </a:xfrm>
                <a:prstGeom prst="line">
                  <a:avLst/>
                </a:prstGeom>
                <a:ln w="19050">
                  <a:solidFill>
                    <a:schemeClr val="accent1">
                      <a:lumMod val="60000"/>
                      <a:lumOff val="40000"/>
                      <a:alpha val="47859"/>
                    </a:schemeClr>
                  </a:solidFill>
                  <a:prstDash val="dash"/>
                </a:ln>
              </p:spPr>
              <p:style>
                <a:lnRef idx="2">
                  <a:schemeClr val="accent1"/>
                </a:lnRef>
                <a:fillRef idx="0">
                  <a:schemeClr val="accent1"/>
                </a:fillRef>
                <a:effectRef idx="1">
                  <a:schemeClr val="accent1"/>
                </a:effectRef>
                <a:fontRef idx="minor">
                  <a:schemeClr val="tx1"/>
                </a:fontRef>
              </p:style>
            </p:cxnSp>
          </p:grpSp>
          <p:pic>
            <p:nvPicPr>
              <p:cNvPr id="64" name="Picture 63" descr="A red oval with black background&#10;&#10;Description automatically generated">
                <a:extLst>
                  <a:ext uri="{FF2B5EF4-FFF2-40B4-BE49-F238E27FC236}">
                    <a16:creationId xmlns:a16="http://schemas.microsoft.com/office/drawing/2014/main" id="{0985F4F4-D9B5-FEEC-120F-9D34D72A0EF8}"/>
                  </a:ext>
                </a:extLst>
              </p:cNvPr>
              <p:cNvPicPr>
                <a:picLocks noChangeAspect="1"/>
              </p:cNvPicPr>
              <p:nvPr/>
            </p:nvPicPr>
            <p:blipFill>
              <a:blip r:embed="rId16"/>
              <a:stretch>
                <a:fillRect/>
              </a:stretch>
            </p:blipFill>
            <p:spPr>
              <a:xfrm>
                <a:off x="1353418" y="3342603"/>
                <a:ext cx="330200" cy="723900"/>
              </a:xfrm>
              <a:prstGeom prst="rect">
                <a:avLst/>
              </a:prstGeom>
            </p:spPr>
          </p:pic>
          <p:pic>
            <p:nvPicPr>
              <p:cNvPr id="65" name="Picture 64" descr="A red circle on a black background&#10;&#10;Description automatically generated">
                <a:extLst>
                  <a:ext uri="{FF2B5EF4-FFF2-40B4-BE49-F238E27FC236}">
                    <a16:creationId xmlns:a16="http://schemas.microsoft.com/office/drawing/2014/main" id="{920496D3-466D-7919-E221-B0D6E15DF464}"/>
                  </a:ext>
                </a:extLst>
              </p:cNvPr>
              <p:cNvPicPr>
                <a:picLocks noChangeAspect="1"/>
              </p:cNvPicPr>
              <p:nvPr/>
            </p:nvPicPr>
            <p:blipFill>
              <a:blip r:embed="rId17"/>
              <a:stretch>
                <a:fillRect/>
              </a:stretch>
            </p:blipFill>
            <p:spPr>
              <a:xfrm>
                <a:off x="435586" y="3450553"/>
                <a:ext cx="520700" cy="508000"/>
              </a:xfrm>
              <a:prstGeom prst="rect">
                <a:avLst/>
              </a:prstGeom>
            </p:spPr>
          </p:pic>
          <p:pic>
            <p:nvPicPr>
              <p:cNvPr id="66" name="Picture 65" descr="A red circle on a black background&#10;&#10;Description automatically generated">
                <a:extLst>
                  <a:ext uri="{FF2B5EF4-FFF2-40B4-BE49-F238E27FC236}">
                    <a16:creationId xmlns:a16="http://schemas.microsoft.com/office/drawing/2014/main" id="{07DA584F-BFE3-17C9-8032-59B6F3FD4FB8}"/>
                  </a:ext>
                </a:extLst>
              </p:cNvPr>
              <p:cNvPicPr>
                <a:picLocks noChangeAspect="1"/>
              </p:cNvPicPr>
              <p:nvPr/>
            </p:nvPicPr>
            <p:blipFill>
              <a:blip r:embed="rId17"/>
              <a:stretch>
                <a:fillRect/>
              </a:stretch>
            </p:blipFill>
            <p:spPr>
              <a:xfrm>
                <a:off x="2085495" y="3450553"/>
                <a:ext cx="520700" cy="508000"/>
              </a:xfrm>
              <a:prstGeom prst="rect">
                <a:avLst/>
              </a:prstGeom>
            </p:spPr>
          </p:pic>
          <p:pic>
            <p:nvPicPr>
              <p:cNvPr id="67" name="Picture 66" descr="A red oval with black background&#10;&#10;Description automatically generated">
                <a:extLst>
                  <a:ext uri="{FF2B5EF4-FFF2-40B4-BE49-F238E27FC236}">
                    <a16:creationId xmlns:a16="http://schemas.microsoft.com/office/drawing/2014/main" id="{EC8BBE4D-1459-7935-DCE8-89DE4CDA7EF6}"/>
                  </a:ext>
                </a:extLst>
              </p:cNvPr>
              <p:cNvPicPr>
                <a:picLocks noChangeAspect="1"/>
              </p:cNvPicPr>
              <p:nvPr/>
            </p:nvPicPr>
            <p:blipFill>
              <a:blip r:embed="rId16"/>
              <a:stretch>
                <a:fillRect/>
              </a:stretch>
            </p:blipFill>
            <p:spPr>
              <a:xfrm rot="16200000">
                <a:off x="3003790" y="3342603"/>
                <a:ext cx="330200" cy="723900"/>
              </a:xfrm>
              <a:prstGeom prst="rect">
                <a:avLst/>
              </a:prstGeom>
            </p:spPr>
          </p:pic>
          <p:pic>
            <p:nvPicPr>
              <p:cNvPr id="68" name="Picture 67" descr="A red circle on a black background&#10;&#10;Description automatically generated">
                <a:extLst>
                  <a:ext uri="{FF2B5EF4-FFF2-40B4-BE49-F238E27FC236}">
                    <a16:creationId xmlns:a16="http://schemas.microsoft.com/office/drawing/2014/main" id="{D30E549D-40EF-B3C5-714E-C2E112F1386E}"/>
                  </a:ext>
                </a:extLst>
              </p:cNvPr>
              <p:cNvPicPr>
                <a:picLocks noChangeAspect="1"/>
              </p:cNvPicPr>
              <p:nvPr/>
            </p:nvPicPr>
            <p:blipFill>
              <a:blip r:embed="rId17"/>
              <a:stretch>
                <a:fillRect/>
              </a:stretch>
            </p:blipFill>
            <p:spPr>
              <a:xfrm>
                <a:off x="3735404" y="3450552"/>
                <a:ext cx="520700" cy="508000"/>
              </a:xfrm>
              <a:prstGeom prst="rect">
                <a:avLst/>
              </a:prstGeom>
            </p:spPr>
          </p:pic>
          <p:pic>
            <p:nvPicPr>
              <p:cNvPr id="69" name="Picture 68" descr="A red circle on a black background&#10;&#10;Description automatically generated">
                <a:extLst>
                  <a:ext uri="{FF2B5EF4-FFF2-40B4-BE49-F238E27FC236}">
                    <a16:creationId xmlns:a16="http://schemas.microsoft.com/office/drawing/2014/main" id="{47A31AAF-5636-CAB2-F2F4-C08F2BF64007}"/>
                  </a:ext>
                </a:extLst>
              </p:cNvPr>
              <p:cNvPicPr>
                <a:picLocks noChangeAspect="1"/>
              </p:cNvPicPr>
              <p:nvPr/>
            </p:nvPicPr>
            <p:blipFill>
              <a:blip r:embed="rId17"/>
              <a:stretch>
                <a:fillRect/>
              </a:stretch>
            </p:blipFill>
            <p:spPr>
              <a:xfrm>
                <a:off x="439406" y="4342911"/>
                <a:ext cx="520700" cy="508000"/>
              </a:xfrm>
              <a:prstGeom prst="rect">
                <a:avLst/>
              </a:prstGeom>
            </p:spPr>
          </p:pic>
          <p:pic>
            <p:nvPicPr>
              <p:cNvPr id="70" name="Picture 69" descr="A red circle on a black background&#10;&#10;Description automatically generated">
                <a:extLst>
                  <a:ext uri="{FF2B5EF4-FFF2-40B4-BE49-F238E27FC236}">
                    <a16:creationId xmlns:a16="http://schemas.microsoft.com/office/drawing/2014/main" id="{9C912933-F97B-2EF2-2F11-B5D8F8151CCF}"/>
                  </a:ext>
                </a:extLst>
              </p:cNvPr>
              <p:cNvPicPr>
                <a:picLocks noChangeAspect="1"/>
              </p:cNvPicPr>
              <p:nvPr/>
            </p:nvPicPr>
            <p:blipFill>
              <a:blip r:embed="rId17"/>
              <a:stretch>
                <a:fillRect/>
              </a:stretch>
            </p:blipFill>
            <p:spPr>
              <a:xfrm>
                <a:off x="2080107" y="4345635"/>
                <a:ext cx="520700" cy="508000"/>
              </a:xfrm>
              <a:prstGeom prst="rect">
                <a:avLst/>
              </a:prstGeom>
            </p:spPr>
          </p:pic>
          <p:pic>
            <p:nvPicPr>
              <p:cNvPr id="71" name="Picture 70" descr="A red circle on a black background&#10;&#10;Description automatically generated">
                <a:extLst>
                  <a:ext uri="{FF2B5EF4-FFF2-40B4-BE49-F238E27FC236}">
                    <a16:creationId xmlns:a16="http://schemas.microsoft.com/office/drawing/2014/main" id="{0B3A2423-B1CE-47FE-F6F8-97F01F8414B2}"/>
                  </a:ext>
                </a:extLst>
              </p:cNvPr>
              <p:cNvPicPr>
                <a:picLocks noChangeAspect="1"/>
              </p:cNvPicPr>
              <p:nvPr/>
            </p:nvPicPr>
            <p:blipFill>
              <a:blip r:embed="rId17"/>
              <a:stretch>
                <a:fillRect/>
              </a:stretch>
            </p:blipFill>
            <p:spPr>
              <a:xfrm>
                <a:off x="3735064" y="4342911"/>
                <a:ext cx="520700" cy="508000"/>
              </a:xfrm>
              <a:prstGeom prst="rect">
                <a:avLst/>
              </a:prstGeom>
            </p:spPr>
          </p:pic>
          <p:sp>
            <p:nvSpPr>
              <p:cNvPr id="72" name="Up Arrow 71">
                <a:extLst>
                  <a:ext uri="{FF2B5EF4-FFF2-40B4-BE49-F238E27FC236}">
                    <a16:creationId xmlns:a16="http://schemas.microsoft.com/office/drawing/2014/main" id="{1100EEEA-0ACD-1AE7-7A4D-F76FBD3B5AC6}"/>
                  </a:ext>
                </a:extLst>
              </p:cNvPr>
              <p:cNvSpPr/>
              <p:nvPr/>
            </p:nvSpPr>
            <p:spPr>
              <a:xfrm>
                <a:off x="1491479" y="3222183"/>
                <a:ext cx="54078" cy="109958"/>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73" name="Up Arrow 72">
                <a:extLst>
                  <a:ext uri="{FF2B5EF4-FFF2-40B4-BE49-F238E27FC236}">
                    <a16:creationId xmlns:a16="http://schemas.microsoft.com/office/drawing/2014/main" id="{BAA8046D-F8E1-C227-D2AA-2A1860629AE5}"/>
                  </a:ext>
                </a:extLst>
              </p:cNvPr>
              <p:cNvSpPr/>
              <p:nvPr/>
            </p:nvSpPr>
            <p:spPr>
              <a:xfrm rot="16200000">
                <a:off x="1721284" y="3643560"/>
                <a:ext cx="54078" cy="109958"/>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74" name="Up Arrow 73">
                <a:extLst>
                  <a:ext uri="{FF2B5EF4-FFF2-40B4-BE49-F238E27FC236}">
                    <a16:creationId xmlns:a16="http://schemas.microsoft.com/office/drawing/2014/main" id="{D9151816-B136-4AF2-735D-00FE5FAE6A35}"/>
                  </a:ext>
                </a:extLst>
              </p:cNvPr>
              <p:cNvSpPr/>
              <p:nvPr/>
            </p:nvSpPr>
            <p:spPr>
              <a:xfrm rot="5400000" flipH="1">
                <a:off x="1264353" y="3654702"/>
                <a:ext cx="54078" cy="109958"/>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75" name="Up Arrow 74">
                <a:extLst>
                  <a:ext uri="{FF2B5EF4-FFF2-40B4-BE49-F238E27FC236}">
                    <a16:creationId xmlns:a16="http://schemas.microsoft.com/office/drawing/2014/main" id="{D4F521A5-1E86-9E28-E0EB-FB6205B18257}"/>
                  </a:ext>
                </a:extLst>
              </p:cNvPr>
              <p:cNvSpPr/>
              <p:nvPr/>
            </p:nvSpPr>
            <p:spPr>
              <a:xfrm flipV="1">
                <a:off x="1494654" y="4071975"/>
                <a:ext cx="54078" cy="109958"/>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76" name="Up Arrow 75">
                <a:extLst>
                  <a:ext uri="{FF2B5EF4-FFF2-40B4-BE49-F238E27FC236}">
                    <a16:creationId xmlns:a16="http://schemas.microsoft.com/office/drawing/2014/main" id="{565ECF52-5944-B8F5-DD32-B0C558AFE198}"/>
                  </a:ext>
                </a:extLst>
              </p:cNvPr>
              <p:cNvSpPr/>
              <p:nvPr/>
            </p:nvSpPr>
            <p:spPr>
              <a:xfrm>
                <a:off x="3141850" y="3872759"/>
                <a:ext cx="54078" cy="109958"/>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b="1" dirty="0"/>
              </a:p>
            </p:txBody>
          </p:sp>
          <p:sp>
            <p:nvSpPr>
              <p:cNvPr id="77" name="Up Arrow 76">
                <a:extLst>
                  <a:ext uri="{FF2B5EF4-FFF2-40B4-BE49-F238E27FC236}">
                    <a16:creationId xmlns:a16="http://schemas.microsoft.com/office/drawing/2014/main" id="{6BB6E916-4154-A813-AC70-5AA1B2FA74B0}"/>
                  </a:ext>
                </a:extLst>
              </p:cNvPr>
              <p:cNvSpPr/>
              <p:nvPr/>
            </p:nvSpPr>
            <p:spPr>
              <a:xfrm flipV="1">
                <a:off x="3139523" y="3411340"/>
                <a:ext cx="54078" cy="109958"/>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78" name="Up Arrow 77">
                <a:extLst>
                  <a:ext uri="{FF2B5EF4-FFF2-40B4-BE49-F238E27FC236}">
                    <a16:creationId xmlns:a16="http://schemas.microsoft.com/office/drawing/2014/main" id="{7BDB55F2-0163-777A-7F3B-6DD1D4667A3A}"/>
                  </a:ext>
                </a:extLst>
              </p:cNvPr>
              <p:cNvSpPr/>
              <p:nvPr/>
            </p:nvSpPr>
            <p:spPr>
              <a:xfrm rot="16200000">
                <a:off x="2703894" y="3654522"/>
                <a:ext cx="54078" cy="109958"/>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79" name="Up Arrow 78">
                <a:extLst>
                  <a:ext uri="{FF2B5EF4-FFF2-40B4-BE49-F238E27FC236}">
                    <a16:creationId xmlns:a16="http://schemas.microsoft.com/office/drawing/2014/main" id="{27D6B518-7B40-A2D2-2007-9B875D7D186C}"/>
                  </a:ext>
                </a:extLst>
              </p:cNvPr>
              <p:cNvSpPr/>
              <p:nvPr/>
            </p:nvSpPr>
            <p:spPr>
              <a:xfrm rot="5400000" flipH="1">
                <a:off x="3576610" y="3631080"/>
                <a:ext cx="54078" cy="109958"/>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80" name="Up Arrow 79">
                <a:extLst>
                  <a:ext uri="{FF2B5EF4-FFF2-40B4-BE49-F238E27FC236}">
                    <a16:creationId xmlns:a16="http://schemas.microsoft.com/office/drawing/2014/main" id="{C11EE7A0-5EBC-49EF-291A-12B3DEB325EB}"/>
                  </a:ext>
                </a:extLst>
              </p:cNvPr>
              <p:cNvSpPr/>
              <p:nvPr/>
            </p:nvSpPr>
            <p:spPr>
              <a:xfrm rot="2772642">
                <a:off x="1231079" y="4744251"/>
                <a:ext cx="54078" cy="109958"/>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pic>
            <p:nvPicPr>
              <p:cNvPr id="81" name="Picture 80" descr="A red circle on a black background&#10;&#10;Description automatically generated">
                <a:extLst>
                  <a:ext uri="{FF2B5EF4-FFF2-40B4-BE49-F238E27FC236}">
                    <a16:creationId xmlns:a16="http://schemas.microsoft.com/office/drawing/2014/main" id="{A115CA4B-6CCE-3ED1-29DE-B38DB4692B04}"/>
                  </a:ext>
                </a:extLst>
              </p:cNvPr>
              <p:cNvPicPr>
                <a:picLocks noChangeAspect="1"/>
              </p:cNvPicPr>
              <p:nvPr/>
            </p:nvPicPr>
            <p:blipFill>
              <a:blip r:embed="rId18"/>
              <a:stretch>
                <a:fillRect/>
              </a:stretch>
            </p:blipFill>
            <p:spPr>
              <a:xfrm rot="2670413">
                <a:off x="1090525" y="4355407"/>
                <a:ext cx="873810" cy="478165"/>
              </a:xfrm>
              <a:prstGeom prst="rect">
                <a:avLst/>
              </a:prstGeom>
            </p:spPr>
          </p:pic>
          <p:pic>
            <p:nvPicPr>
              <p:cNvPr id="82" name="Picture 81" descr="A red circle on a black background&#10;&#10;Description automatically generated">
                <a:extLst>
                  <a:ext uri="{FF2B5EF4-FFF2-40B4-BE49-F238E27FC236}">
                    <a16:creationId xmlns:a16="http://schemas.microsoft.com/office/drawing/2014/main" id="{29C24A8A-1B63-6D25-341A-A08B78DBC6DB}"/>
                  </a:ext>
                </a:extLst>
              </p:cNvPr>
              <p:cNvPicPr>
                <a:picLocks noChangeAspect="1"/>
              </p:cNvPicPr>
              <p:nvPr/>
            </p:nvPicPr>
            <p:blipFill>
              <a:blip r:embed="rId18"/>
              <a:stretch>
                <a:fillRect/>
              </a:stretch>
            </p:blipFill>
            <p:spPr>
              <a:xfrm rot="18929587" flipH="1">
                <a:off x="2747590" y="4356000"/>
                <a:ext cx="873810" cy="478165"/>
              </a:xfrm>
              <a:prstGeom prst="rect">
                <a:avLst/>
              </a:prstGeom>
            </p:spPr>
          </p:pic>
          <p:sp>
            <p:nvSpPr>
              <p:cNvPr id="83" name="Up Arrow 82">
                <a:extLst>
                  <a:ext uri="{FF2B5EF4-FFF2-40B4-BE49-F238E27FC236}">
                    <a16:creationId xmlns:a16="http://schemas.microsoft.com/office/drawing/2014/main" id="{6E257777-7646-D599-3BF6-6B9CEDD38F98}"/>
                  </a:ext>
                </a:extLst>
              </p:cNvPr>
              <p:cNvSpPr/>
              <p:nvPr/>
            </p:nvSpPr>
            <p:spPr>
              <a:xfrm rot="18827358" flipH="1">
                <a:off x="1125661" y="4170867"/>
                <a:ext cx="54078" cy="109958"/>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84" name="Up Arrow 83">
                <a:extLst>
                  <a:ext uri="{FF2B5EF4-FFF2-40B4-BE49-F238E27FC236}">
                    <a16:creationId xmlns:a16="http://schemas.microsoft.com/office/drawing/2014/main" id="{A693EC13-C5D1-9025-C26E-D48CE0FEB11E}"/>
                  </a:ext>
                </a:extLst>
              </p:cNvPr>
              <p:cNvSpPr/>
              <p:nvPr/>
            </p:nvSpPr>
            <p:spPr>
              <a:xfrm rot="18827358" flipH="1">
                <a:off x="3400865" y="4784399"/>
                <a:ext cx="54078" cy="109958"/>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85" name="Up Arrow 84">
                <a:extLst>
                  <a:ext uri="{FF2B5EF4-FFF2-40B4-BE49-F238E27FC236}">
                    <a16:creationId xmlns:a16="http://schemas.microsoft.com/office/drawing/2014/main" id="{CB614B4A-5403-4C96-7163-23A7CE8A9653}"/>
                  </a:ext>
                </a:extLst>
              </p:cNvPr>
              <p:cNvSpPr/>
              <p:nvPr/>
            </p:nvSpPr>
            <p:spPr>
              <a:xfrm rot="2772642">
                <a:off x="3535224" y="4194487"/>
                <a:ext cx="54078" cy="109958"/>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86" name="Up Arrow 85">
                <a:extLst>
                  <a:ext uri="{FF2B5EF4-FFF2-40B4-BE49-F238E27FC236}">
                    <a16:creationId xmlns:a16="http://schemas.microsoft.com/office/drawing/2014/main" id="{B3DDA5A1-21BE-AA0D-D33B-A264B7405A14}"/>
                  </a:ext>
                </a:extLst>
              </p:cNvPr>
              <p:cNvSpPr/>
              <p:nvPr/>
            </p:nvSpPr>
            <p:spPr>
              <a:xfrm rot="13572642">
                <a:off x="2795172" y="4908155"/>
                <a:ext cx="54078" cy="109958"/>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87" name="Up Arrow 86">
                <a:extLst>
                  <a:ext uri="{FF2B5EF4-FFF2-40B4-BE49-F238E27FC236}">
                    <a16:creationId xmlns:a16="http://schemas.microsoft.com/office/drawing/2014/main" id="{B5DDFE98-3F49-0184-8D79-DE02DC51D526}"/>
                  </a:ext>
                </a:extLst>
              </p:cNvPr>
              <p:cNvSpPr/>
              <p:nvPr/>
            </p:nvSpPr>
            <p:spPr>
              <a:xfrm rot="8027358" flipH="1">
                <a:off x="2904293" y="4295190"/>
                <a:ext cx="54078" cy="109958"/>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88" name="Up Arrow 87">
                <a:extLst>
                  <a:ext uri="{FF2B5EF4-FFF2-40B4-BE49-F238E27FC236}">
                    <a16:creationId xmlns:a16="http://schemas.microsoft.com/office/drawing/2014/main" id="{BF4AD69E-B7A8-AE36-94F9-2CF8EFE2923A}"/>
                  </a:ext>
                </a:extLst>
              </p:cNvPr>
              <p:cNvSpPr/>
              <p:nvPr/>
            </p:nvSpPr>
            <p:spPr>
              <a:xfrm rot="8027358" flipH="1">
                <a:off x="1861850" y="4915555"/>
                <a:ext cx="54078" cy="109958"/>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89" name="Up Arrow 88">
                <a:extLst>
                  <a:ext uri="{FF2B5EF4-FFF2-40B4-BE49-F238E27FC236}">
                    <a16:creationId xmlns:a16="http://schemas.microsoft.com/office/drawing/2014/main" id="{0E614579-7DE4-5DD5-1315-7ECAFCB8686A}"/>
                  </a:ext>
                </a:extLst>
              </p:cNvPr>
              <p:cNvSpPr/>
              <p:nvPr/>
            </p:nvSpPr>
            <p:spPr>
              <a:xfrm rot="13572642">
                <a:off x="1726634" y="4302015"/>
                <a:ext cx="54078" cy="109958"/>
              </a:xfrm>
              <a:prstGeom prst="up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E5840982-4ABC-F06C-34DF-38FC40A8E822}"/>
                  </a:ext>
                </a:extLst>
              </p:cNvPr>
              <p:cNvSpPr txBox="1"/>
              <p:nvPr/>
            </p:nvSpPr>
            <p:spPr>
              <a:xfrm>
                <a:off x="2094515" y="5441503"/>
                <a:ext cx="506292" cy="276999"/>
              </a:xfrm>
              <a:prstGeom prst="rect">
                <a:avLst/>
              </a:prstGeom>
              <a:noFill/>
            </p:spPr>
            <p:txBody>
              <a:bodyPr wrap="none" rtlCol="0">
                <a:spAutoFit/>
              </a:bodyPr>
              <a:lstStyle/>
              <a:p>
                <a:r>
                  <a:rPr lang="en-GB" sz="1200" dirty="0">
                    <a:latin typeface="Times New Roman" panose="02020603050405020304" pitchFamily="18" charset="0"/>
                    <a:cs typeface="Times New Roman" panose="02020603050405020304" pitchFamily="18" charset="0"/>
                  </a:rPr>
                  <a:t>Time</a:t>
                </a:r>
              </a:p>
            </p:txBody>
          </p:sp>
          <p:pic>
            <p:nvPicPr>
              <p:cNvPr id="91" name="Picture 90">
                <a:extLst>
                  <a:ext uri="{FF2B5EF4-FFF2-40B4-BE49-F238E27FC236}">
                    <a16:creationId xmlns:a16="http://schemas.microsoft.com/office/drawing/2014/main" id="{722F1BB2-1F6D-F28A-7276-E14CAA4AE29D}"/>
                  </a:ext>
                </a:extLst>
              </p:cNvPr>
              <p:cNvPicPr>
                <a:picLocks noChangeAspect="1"/>
              </p:cNvPicPr>
              <p:nvPr>
                <p:custDataLst>
                  <p:tags r:id="rId5"/>
                </p:custDataLst>
              </p:nvPr>
            </p:nvPicPr>
            <p:blipFill>
              <a:blip r:embed="rId19"/>
              <a:stretch>
                <a:fillRect/>
              </a:stretch>
            </p:blipFill>
            <p:spPr>
              <a:xfrm>
                <a:off x="3931196" y="5227762"/>
                <a:ext cx="128436" cy="126925"/>
              </a:xfrm>
              <a:prstGeom prst="rect">
                <a:avLst/>
              </a:prstGeom>
            </p:spPr>
          </p:pic>
          <p:pic>
            <p:nvPicPr>
              <p:cNvPr id="92" name="Picture 91">
                <a:extLst>
                  <a:ext uri="{FF2B5EF4-FFF2-40B4-BE49-F238E27FC236}">
                    <a16:creationId xmlns:a16="http://schemas.microsoft.com/office/drawing/2014/main" id="{E18E6BFB-F73D-D080-4F77-B812FC92B3A4}"/>
                  </a:ext>
                </a:extLst>
              </p:cNvPr>
              <p:cNvPicPr>
                <a:picLocks noChangeAspect="1"/>
              </p:cNvPicPr>
              <p:nvPr>
                <p:custDataLst>
                  <p:tags r:id="rId6"/>
                </p:custDataLst>
              </p:nvPr>
            </p:nvPicPr>
            <p:blipFill>
              <a:blip r:embed="rId20"/>
              <a:stretch>
                <a:fillRect/>
              </a:stretch>
            </p:blipFill>
            <p:spPr>
              <a:xfrm>
                <a:off x="3069658" y="5195529"/>
                <a:ext cx="229674" cy="226652"/>
              </a:xfrm>
              <a:prstGeom prst="rect">
                <a:avLst/>
              </a:prstGeom>
            </p:spPr>
          </p:pic>
          <p:pic>
            <p:nvPicPr>
              <p:cNvPr id="93" name="Picture 92">
                <a:extLst>
                  <a:ext uri="{FF2B5EF4-FFF2-40B4-BE49-F238E27FC236}">
                    <a16:creationId xmlns:a16="http://schemas.microsoft.com/office/drawing/2014/main" id="{E94DBFE1-F4CE-1110-D82A-CCF8A56AC97A}"/>
                  </a:ext>
                </a:extLst>
              </p:cNvPr>
              <p:cNvPicPr>
                <a:picLocks noChangeAspect="1"/>
              </p:cNvPicPr>
              <p:nvPr>
                <p:custDataLst>
                  <p:tags r:id="rId7"/>
                </p:custDataLst>
              </p:nvPr>
            </p:nvPicPr>
            <p:blipFill>
              <a:blip r:embed="rId21"/>
              <a:stretch>
                <a:fillRect/>
              </a:stretch>
            </p:blipFill>
            <p:spPr>
              <a:xfrm>
                <a:off x="2219635" y="5193913"/>
                <a:ext cx="229674" cy="226652"/>
              </a:xfrm>
              <a:prstGeom prst="rect">
                <a:avLst/>
              </a:prstGeom>
            </p:spPr>
          </p:pic>
          <p:pic>
            <p:nvPicPr>
              <p:cNvPr id="94" name="Picture 93">
                <a:extLst>
                  <a:ext uri="{FF2B5EF4-FFF2-40B4-BE49-F238E27FC236}">
                    <a16:creationId xmlns:a16="http://schemas.microsoft.com/office/drawing/2014/main" id="{2E55BFD6-B6DC-BE23-3350-0B36E9DB8EFC}"/>
                  </a:ext>
                </a:extLst>
              </p:cNvPr>
              <p:cNvPicPr>
                <a:picLocks noChangeAspect="1"/>
              </p:cNvPicPr>
              <p:nvPr>
                <p:custDataLst>
                  <p:tags r:id="rId8"/>
                </p:custDataLst>
              </p:nvPr>
            </p:nvPicPr>
            <p:blipFill>
              <a:blip r:embed="rId22"/>
              <a:stretch>
                <a:fillRect/>
              </a:stretch>
            </p:blipFill>
            <p:spPr>
              <a:xfrm>
                <a:off x="1412593" y="5192954"/>
                <a:ext cx="229674" cy="226652"/>
              </a:xfrm>
              <a:prstGeom prst="rect">
                <a:avLst/>
              </a:prstGeom>
            </p:spPr>
          </p:pic>
          <p:pic>
            <p:nvPicPr>
              <p:cNvPr id="95" name="Picture 94">
                <a:extLst>
                  <a:ext uri="{FF2B5EF4-FFF2-40B4-BE49-F238E27FC236}">
                    <a16:creationId xmlns:a16="http://schemas.microsoft.com/office/drawing/2014/main" id="{7BA511AC-F893-82F9-6729-CCDE8037A6C6}"/>
                  </a:ext>
                </a:extLst>
              </p:cNvPr>
              <p:cNvPicPr>
                <a:picLocks noChangeAspect="1"/>
              </p:cNvPicPr>
              <p:nvPr>
                <p:custDataLst>
                  <p:tags r:id="rId9"/>
                </p:custDataLst>
              </p:nvPr>
            </p:nvPicPr>
            <p:blipFill>
              <a:blip r:embed="rId23"/>
              <a:stretch>
                <a:fillRect/>
              </a:stretch>
            </p:blipFill>
            <p:spPr>
              <a:xfrm>
                <a:off x="655894" y="5238283"/>
                <a:ext cx="80084" cy="128436"/>
              </a:xfrm>
              <a:prstGeom prst="rect">
                <a:avLst/>
              </a:prstGeom>
            </p:spPr>
          </p:pic>
          <p:sp>
            <p:nvSpPr>
              <p:cNvPr id="96" name="TextBox 95">
                <a:extLst>
                  <a:ext uri="{FF2B5EF4-FFF2-40B4-BE49-F238E27FC236}">
                    <a16:creationId xmlns:a16="http://schemas.microsoft.com/office/drawing/2014/main" id="{1E8E5FF8-12A4-20A0-0EE8-0A9F846C77E2}"/>
                  </a:ext>
                </a:extLst>
              </p:cNvPr>
              <p:cNvSpPr txBox="1"/>
              <p:nvPr/>
            </p:nvSpPr>
            <p:spPr>
              <a:xfrm>
                <a:off x="1694372" y="4022086"/>
                <a:ext cx="1277914" cy="276999"/>
              </a:xfrm>
              <a:prstGeom prst="rect">
                <a:avLst/>
              </a:prstGeom>
              <a:noFill/>
            </p:spPr>
            <p:txBody>
              <a:bodyPr wrap="none" rtlCol="0">
                <a:spAutoFit/>
              </a:bodyPr>
              <a:lstStyle/>
              <a:p>
                <a:r>
                  <a:rPr lang="en-GB" sz="1200" dirty="0">
                    <a:latin typeface="Times New Roman" panose="02020603050405020304" pitchFamily="18" charset="0"/>
                    <a:cs typeface="Times New Roman" panose="02020603050405020304" pitchFamily="18" charset="0"/>
                  </a:rPr>
                  <a:t>cross polarization</a:t>
                </a:r>
              </a:p>
            </p:txBody>
          </p:sp>
          <p:sp>
            <p:nvSpPr>
              <p:cNvPr id="97" name="TextBox 96">
                <a:extLst>
                  <a:ext uri="{FF2B5EF4-FFF2-40B4-BE49-F238E27FC236}">
                    <a16:creationId xmlns:a16="http://schemas.microsoft.com/office/drawing/2014/main" id="{7BD98CAA-8DBE-6E05-3D73-847706E2A831}"/>
                  </a:ext>
                </a:extLst>
              </p:cNvPr>
              <p:cNvSpPr txBox="1"/>
              <p:nvPr/>
            </p:nvSpPr>
            <p:spPr>
              <a:xfrm>
                <a:off x="1748323" y="3017935"/>
                <a:ext cx="1218603" cy="276999"/>
              </a:xfrm>
              <a:prstGeom prst="rect">
                <a:avLst/>
              </a:prstGeom>
              <a:noFill/>
            </p:spPr>
            <p:txBody>
              <a:bodyPr wrap="none" rtlCol="0">
                <a:spAutoFit/>
              </a:bodyPr>
              <a:lstStyle/>
              <a:p>
                <a:r>
                  <a:rPr lang="en-GB" sz="1200" dirty="0">
                    <a:latin typeface="Times New Roman" panose="02020603050405020304" pitchFamily="18" charset="0"/>
                    <a:cs typeface="Times New Roman" panose="02020603050405020304" pitchFamily="18" charset="0"/>
                  </a:rPr>
                  <a:t>plus polarization</a:t>
                </a:r>
              </a:p>
            </p:txBody>
          </p:sp>
        </p:grpSp>
        <p:pic>
          <p:nvPicPr>
            <p:cNvPr id="105" name="Picture 104">
              <a:extLst>
                <a:ext uri="{FF2B5EF4-FFF2-40B4-BE49-F238E27FC236}">
                  <a16:creationId xmlns:a16="http://schemas.microsoft.com/office/drawing/2014/main" id="{E86F78EB-8FF9-23C2-540D-C5AF3E06EDC0}"/>
                </a:ext>
              </a:extLst>
            </p:cNvPr>
            <p:cNvPicPr>
              <a:picLocks noChangeAspect="1"/>
            </p:cNvPicPr>
            <p:nvPr>
              <p:custDataLst>
                <p:tags r:id="rId3"/>
              </p:custDataLst>
            </p:nvPr>
          </p:nvPicPr>
          <p:blipFill>
            <a:blip r:embed="rId24"/>
            <a:stretch>
              <a:fillRect/>
            </a:stretch>
          </p:blipFill>
          <p:spPr>
            <a:xfrm>
              <a:off x="4883635" y="3282538"/>
              <a:ext cx="244741" cy="208483"/>
            </a:xfrm>
            <a:prstGeom prst="rect">
              <a:avLst/>
            </a:prstGeom>
          </p:spPr>
        </p:pic>
        <p:pic>
          <p:nvPicPr>
            <p:cNvPr id="108" name="Picture 107">
              <a:extLst>
                <a:ext uri="{FF2B5EF4-FFF2-40B4-BE49-F238E27FC236}">
                  <a16:creationId xmlns:a16="http://schemas.microsoft.com/office/drawing/2014/main" id="{917B564A-0C3F-3935-B89D-F8216685B117}"/>
                </a:ext>
              </a:extLst>
            </p:cNvPr>
            <p:cNvPicPr>
              <a:picLocks noChangeAspect="1"/>
            </p:cNvPicPr>
            <p:nvPr>
              <p:custDataLst>
                <p:tags r:id="rId4"/>
              </p:custDataLst>
            </p:nvPr>
          </p:nvPicPr>
          <p:blipFill>
            <a:blip r:embed="rId25"/>
            <a:stretch>
              <a:fillRect/>
            </a:stretch>
          </p:blipFill>
          <p:spPr>
            <a:xfrm>
              <a:off x="4955171" y="4164491"/>
              <a:ext cx="230238" cy="192167"/>
            </a:xfrm>
            <a:prstGeom prst="rect">
              <a:avLst/>
            </a:prstGeom>
          </p:spPr>
        </p:pic>
      </p:grpSp>
      <p:sp>
        <p:nvSpPr>
          <p:cNvPr id="109" name="TextBox 108">
            <a:extLst>
              <a:ext uri="{FF2B5EF4-FFF2-40B4-BE49-F238E27FC236}">
                <a16:creationId xmlns:a16="http://schemas.microsoft.com/office/drawing/2014/main" id="{1F2DFD1A-8396-6785-A94C-2A6E43E245CA}"/>
              </a:ext>
            </a:extLst>
          </p:cNvPr>
          <p:cNvSpPr txBox="1"/>
          <p:nvPr/>
        </p:nvSpPr>
        <p:spPr>
          <a:xfrm>
            <a:off x="5232170" y="2140202"/>
            <a:ext cx="889072" cy="338554"/>
          </a:xfrm>
          <a:prstGeom prst="rect">
            <a:avLst/>
          </a:prstGeom>
          <a:noFill/>
        </p:spPr>
        <p:txBody>
          <a:bodyPr wrap="square">
            <a:spAutoFit/>
          </a:bodyPr>
          <a:lstStyle/>
          <a:p>
            <a:r>
              <a:rPr lang="en-US" sz="1600" b="1" dirty="0">
                <a:latin typeface="Lato Extended"/>
              </a:rPr>
              <a:t>Optics</a:t>
            </a:r>
            <a:endParaRPr lang="en-US" sz="2000" b="1" dirty="0">
              <a:latin typeface="Lato Extended"/>
            </a:endParaRPr>
          </a:p>
        </p:txBody>
      </p:sp>
      <p:sp>
        <p:nvSpPr>
          <p:cNvPr id="110" name="TextBox 109">
            <a:extLst>
              <a:ext uri="{FF2B5EF4-FFF2-40B4-BE49-F238E27FC236}">
                <a16:creationId xmlns:a16="http://schemas.microsoft.com/office/drawing/2014/main" id="{FB4C81A8-585C-9E92-2E8F-F3D5E4FCEAFF}"/>
              </a:ext>
            </a:extLst>
          </p:cNvPr>
          <p:cNvSpPr txBox="1"/>
          <p:nvPr/>
        </p:nvSpPr>
        <p:spPr>
          <a:xfrm>
            <a:off x="5232170" y="4383636"/>
            <a:ext cx="1297331" cy="338554"/>
          </a:xfrm>
          <a:prstGeom prst="rect">
            <a:avLst/>
          </a:prstGeom>
          <a:noFill/>
        </p:spPr>
        <p:txBody>
          <a:bodyPr wrap="square">
            <a:spAutoFit/>
          </a:bodyPr>
          <a:lstStyle/>
          <a:p>
            <a:r>
              <a:rPr lang="en-US" sz="1600" b="1" dirty="0">
                <a:latin typeface="Lato Extended"/>
              </a:rPr>
              <a:t>Suspension</a:t>
            </a:r>
            <a:endParaRPr lang="en-US" sz="2000" b="1" dirty="0">
              <a:latin typeface="Lato Extended"/>
            </a:endParaRPr>
          </a:p>
        </p:txBody>
      </p:sp>
      <p:pic>
        <p:nvPicPr>
          <p:cNvPr id="21" name="Picture 20">
            <a:extLst>
              <a:ext uri="{FF2B5EF4-FFF2-40B4-BE49-F238E27FC236}">
                <a16:creationId xmlns:a16="http://schemas.microsoft.com/office/drawing/2014/main" id="{7ABD18D4-8EF3-ACD0-BFDC-E50A3025E0C0}"/>
              </a:ext>
            </a:extLst>
          </p:cNvPr>
          <p:cNvPicPr>
            <a:picLocks noChangeAspect="1"/>
          </p:cNvPicPr>
          <p:nvPr>
            <p:custDataLst>
              <p:tags r:id="rId1"/>
            </p:custDataLst>
          </p:nvPr>
        </p:nvPicPr>
        <p:blipFill>
          <a:blip r:embed="rId26"/>
          <a:stretch>
            <a:fillRect/>
          </a:stretch>
        </p:blipFill>
        <p:spPr>
          <a:xfrm>
            <a:off x="2272699" y="5126362"/>
            <a:ext cx="873934" cy="365121"/>
          </a:xfrm>
          <a:prstGeom prst="rect">
            <a:avLst/>
          </a:prstGeom>
        </p:spPr>
      </p:pic>
      <p:pic>
        <p:nvPicPr>
          <p:cNvPr id="22" name="Picture 21">
            <a:extLst>
              <a:ext uri="{FF2B5EF4-FFF2-40B4-BE49-F238E27FC236}">
                <a16:creationId xmlns:a16="http://schemas.microsoft.com/office/drawing/2014/main" id="{6DD66091-352C-9FBF-2251-1CA10818DF29}"/>
              </a:ext>
            </a:extLst>
          </p:cNvPr>
          <p:cNvPicPr>
            <a:picLocks noChangeAspect="1"/>
          </p:cNvPicPr>
          <p:nvPr>
            <p:custDataLst>
              <p:tags r:id="rId2"/>
            </p:custDataLst>
          </p:nvPr>
        </p:nvPicPr>
        <p:blipFill>
          <a:blip r:embed="rId27"/>
          <a:stretch>
            <a:fillRect/>
          </a:stretch>
        </p:blipFill>
        <p:spPr>
          <a:xfrm>
            <a:off x="9847314" y="4036448"/>
            <a:ext cx="1463040" cy="213360"/>
          </a:xfrm>
          <a:prstGeom prst="rect">
            <a:avLst/>
          </a:prstGeom>
        </p:spPr>
      </p:pic>
      <p:sp>
        <p:nvSpPr>
          <p:cNvPr id="23" name="Content Placeholder 2">
            <a:extLst>
              <a:ext uri="{FF2B5EF4-FFF2-40B4-BE49-F238E27FC236}">
                <a16:creationId xmlns:a16="http://schemas.microsoft.com/office/drawing/2014/main" id="{1FB67CEB-1087-4DAA-45FE-6BA18F15EB9A}"/>
              </a:ext>
            </a:extLst>
          </p:cNvPr>
          <p:cNvSpPr txBox="1">
            <a:spLocks/>
          </p:cNvSpPr>
          <p:nvPr/>
        </p:nvSpPr>
        <p:spPr>
          <a:xfrm>
            <a:off x="9489472" y="4410527"/>
            <a:ext cx="2508651" cy="8925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dirty="0" smtClean="0">
                <a:solidFill>
                  <a:schemeClr val="tx1"/>
                </a:solidFill>
                <a:latin typeface="Lato Extended"/>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Lato Extended"/>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Lato Extended"/>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Lato Extended"/>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Lato Extended"/>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t>Extremely difficult to detect </a:t>
            </a:r>
          </a:p>
        </p:txBody>
      </p:sp>
    </p:spTree>
    <p:extLst>
      <p:ext uri="{BB962C8B-B14F-4D97-AF65-F5344CB8AC3E}">
        <p14:creationId xmlns:p14="http://schemas.microsoft.com/office/powerpoint/2010/main" val="390407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9430C-B6D3-B809-55DC-25822CB63B29}"/>
              </a:ext>
            </a:extLst>
          </p:cNvPr>
          <p:cNvSpPr>
            <a:spLocks noGrp="1"/>
          </p:cNvSpPr>
          <p:nvPr>
            <p:ph type="title"/>
          </p:nvPr>
        </p:nvSpPr>
        <p:spPr/>
        <p:txBody>
          <a:bodyPr/>
          <a:lstStyle/>
          <a:p>
            <a:r>
              <a:rPr lang="en-GB" dirty="0"/>
              <a:t>Triangle Configuration of ET</a:t>
            </a:r>
          </a:p>
        </p:txBody>
      </p:sp>
      <p:sp>
        <p:nvSpPr>
          <p:cNvPr id="3" name="Content Placeholder 2">
            <a:extLst>
              <a:ext uri="{FF2B5EF4-FFF2-40B4-BE49-F238E27FC236}">
                <a16:creationId xmlns:a16="http://schemas.microsoft.com/office/drawing/2014/main" id="{2A57BED7-5AF5-36CE-4CF0-0D8B746B3DEA}"/>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2A012F93-2C2D-2EF9-8DF3-3426407AFD08}"/>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4DCB3152-823B-020C-02B1-822D2CBCB4A4}"/>
              </a:ext>
            </a:extLst>
          </p:cNvPr>
          <p:cNvSpPr>
            <a:spLocks noGrp="1"/>
          </p:cNvSpPr>
          <p:nvPr>
            <p:ph type="sldNum" sz="quarter" idx="12"/>
          </p:nvPr>
        </p:nvSpPr>
        <p:spPr/>
        <p:txBody>
          <a:bodyPr/>
          <a:lstStyle/>
          <a:p>
            <a:fld id="{86D12830-9A95-C347-AB67-7FF77AC87CE5}" type="slidenum">
              <a:rPr lang="en-GB" smtClean="0"/>
              <a:pPr/>
              <a:t>40</a:t>
            </a:fld>
            <a:endParaRPr lang="en-GB" dirty="0"/>
          </a:p>
        </p:txBody>
      </p:sp>
      <p:pic>
        <p:nvPicPr>
          <p:cNvPr id="6" name="Picture 5">
            <a:extLst>
              <a:ext uri="{FF2B5EF4-FFF2-40B4-BE49-F238E27FC236}">
                <a16:creationId xmlns:a16="http://schemas.microsoft.com/office/drawing/2014/main" id="{10B74AD5-3BD4-9DC7-1B77-A2BAD9F1EF85}"/>
              </a:ext>
            </a:extLst>
          </p:cNvPr>
          <p:cNvPicPr>
            <a:picLocks noChangeAspect="1"/>
          </p:cNvPicPr>
          <p:nvPr/>
        </p:nvPicPr>
        <p:blipFill>
          <a:blip r:embed="rId2"/>
          <a:stretch>
            <a:fillRect/>
          </a:stretch>
        </p:blipFill>
        <p:spPr>
          <a:xfrm>
            <a:off x="2909708" y="1873724"/>
            <a:ext cx="5700892" cy="4717287"/>
          </a:xfrm>
          <a:prstGeom prst="rect">
            <a:avLst/>
          </a:prstGeom>
        </p:spPr>
      </p:pic>
      <p:grpSp>
        <p:nvGrpSpPr>
          <p:cNvPr id="7" name="Group 6">
            <a:extLst>
              <a:ext uri="{FF2B5EF4-FFF2-40B4-BE49-F238E27FC236}">
                <a16:creationId xmlns:a16="http://schemas.microsoft.com/office/drawing/2014/main" id="{64A1903B-BF3C-17D8-5B43-54F1D0660EF0}"/>
              </a:ext>
            </a:extLst>
          </p:cNvPr>
          <p:cNvGrpSpPr/>
          <p:nvPr/>
        </p:nvGrpSpPr>
        <p:grpSpPr>
          <a:xfrm>
            <a:off x="9347691" y="1153859"/>
            <a:ext cx="2222755" cy="1559864"/>
            <a:chOff x="9824224" y="499104"/>
            <a:chExt cx="2222755" cy="1559864"/>
          </a:xfrm>
        </p:grpSpPr>
        <p:sp>
          <p:nvSpPr>
            <p:cNvPr id="8" name="TextBox 7">
              <a:extLst>
                <a:ext uri="{FF2B5EF4-FFF2-40B4-BE49-F238E27FC236}">
                  <a16:creationId xmlns:a16="http://schemas.microsoft.com/office/drawing/2014/main" id="{4E79AA13-9FA2-3B11-F994-2FEA3BDD2DA9}"/>
                </a:ext>
              </a:extLst>
            </p:cNvPr>
            <p:cNvSpPr txBox="1"/>
            <p:nvPr/>
          </p:nvSpPr>
          <p:spPr>
            <a:xfrm>
              <a:off x="9824224" y="979229"/>
              <a:ext cx="814024" cy="307777"/>
            </a:xfrm>
            <a:prstGeom prst="rect">
              <a:avLst/>
            </a:prstGeom>
            <a:noFill/>
          </p:spPr>
          <p:txBody>
            <a:bodyPr wrap="square">
              <a:spAutoFit/>
            </a:bodyPr>
            <a:lstStyle/>
            <a:p>
              <a:r>
                <a:rPr lang="en-US" sz="1400" dirty="0">
                  <a:latin typeface="Lato Extended"/>
                </a:rPr>
                <a:t>10km</a:t>
              </a:r>
              <a:endParaRPr lang="en-GB" sz="1400" dirty="0">
                <a:latin typeface="Lato Extended"/>
              </a:endParaRPr>
            </a:p>
          </p:txBody>
        </p:sp>
        <p:pic>
          <p:nvPicPr>
            <p:cNvPr id="9" name="Picture 8">
              <a:extLst>
                <a:ext uri="{FF2B5EF4-FFF2-40B4-BE49-F238E27FC236}">
                  <a16:creationId xmlns:a16="http://schemas.microsoft.com/office/drawing/2014/main" id="{ADE0F3A3-C8F0-857A-8593-94A1F8F7A28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7978" l="9735" r="93363">
                          <a14:foregroundMark x1="27286" y1="66360" x2="22124" y2="71507"/>
                          <a14:foregroundMark x1="22124" y1="71507" x2="19027" y2="79412"/>
                          <a14:foregroundMark x1="19027" y1="79412" x2="20649" y2="79963"/>
                          <a14:foregroundMark x1="22861" y1="69669" x2="16962" y2="74081"/>
                          <a14:foregroundMark x1="16962" y1="74081" x2="17699" y2="79596"/>
                          <a14:foregroundMark x1="18437" y1="74632" x2="43805" y2="23346"/>
                          <a14:foregroundMark x1="43805" y1="23346" x2="50147" y2="6250"/>
                          <a14:foregroundMark x1="50147" y1="11029" x2="46608" y2="12684"/>
                          <a14:foregroundMark x1="45428" y1="13603" x2="49263" y2="6985"/>
                          <a14:foregroundMark x1="49263" y1="6985" x2="55752" y2="10478"/>
                          <a14:foregroundMark x1="55752" y1="10478" x2="54867" y2="15257"/>
                          <a14:foregroundMark x1="55162" y1="10662" x2="59735" y2="16544"/>
                          <a14:foregroundMark x1="59735" y1="16544" x2="61947" y2="33272"/>
                          <a14:foregroundMark x1="60472" y1="23162" x2="81563" y2="80882"/>
                          <a14:foregroundMark x1="81563" y1="80882" x2="83481" y2="82537"/>
                          <a14:foregroundMark x1="85841" y1="77022" x2="91593" y2="80699"/>
                          <a14:foregroundMark x1="91593" y1="80699" x2="86873" y2="82353"/>
                          <a14:foregroundMark x1="88201" y1="74632" x2="93510" y2="79228"/>
                          <a14:foregroundMark x1="93510" y1="79228" x2="91593" y2="86765"/>
                          <a14:foregroundMark x1="91593" y1="86765" x2="91150" y2="87132"/>
                          <a14:foregroundMark x1="48378" y1="17463" x2="37168" y2="36397"/>
                          <a14:foregroundMark x1="37168" y1="36397" x2="19322" y2="89338"/>
                          <a14:foregroundMark x1="19322" y1="89338" x2="26106" y2="91544"/>
                          <a14:foregroundMark x1="26106" y1="91544" x2="30826" y2="91176"/>
                          <a14:foregroundMark x1="17847" y1="80147" x2="14897" y2="88787"/>
                          <a14:foregroundMark x1="14897" y1="88787" x2="19174" y2="95772"/>
                          <a14:foregroundMark x1="19174" y1="95772" x2="30236" y2="92647"/>
                          <a14:foregroundMark x1="81711" y1="89338" x2="88201" y2="93015"/>
                          <a14:foregroundMark x1="88201" y1="93015" x2="81121" y2="97978"/>
                          <a14:foregroundMark x1="81121" y1="97978" x2="78909" y2="97794"/>
                          <a14:foregroundMark x1="63717" y1="19301" x2="89381" y2="79596"/>
                        </a14:backgroundRemoval>
                      </a14:imgEffect>
                    </a14:imgLayer>
                  </a14:imgProps>
                </a:ext>
              </a:extLst>
            </a:blip>
            <a:stretch>
              <a:fillRect/>
            </a:stretch>
          </p:blipFill>
          <p:spPr>
            <a:xfrm>
              <a:off x="10039427" y="499104"/>
              <a:ext cx="2007552" cy="1559864"/>
            </a:xfrm>
            <a:prstGeom prst="rect">
              <a:avLst/>
            </a:prstGeom>
          </p:spPr>
        </p:pic>
      </p:grpSp>
    </p:spTree>
    <p:extLst>
      <p:ext uri="{BB962C8B-B14F-4D97-AF65-F5344CB8AC3E}">
        <p14:creationId xmlns:p14="http://schemas.microsoft.com/office/powerpoint/2010/main" val="707994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778424C-CDDF-9A49-30F0-0F913D397425}"/>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911548D2-E370-00BE-32B5-60AAA076FB5F}"/>
              </a:ext>
            </a:extLst>
          </p:cNvPr>
          <p:cNvSpPr>
            <a:spLocks noGrp="1"/>
          </p:cNvSpPr>
          <p:nvPr>
            <p:ph type="sldNum" sz="quarter" idx="12"/>
          </p:nvPr>
        </p:nvSpPr>
        <p:spPr/>
        <p:txBody>
          <a:bodyPr/>
          <a:lstStyle/>
          <a:p>
            <a:fld id="{86D12830-9A95-C347-AB67-7FF77AC87CE5}" type="slidenum">
              <a:rPr lang="en-GB" smtClean="0"/>
              <a:pPr/>
              <a:t>5</a:t>
            </a:fld>
            <a:endParaRPr lang="en-GB" dirty="0"/>
          </a:p>
        </p:txBody>
      </p:sp>
      <p:sp>
        <p:nvSpPr>
          <p:cNvPr id="6" name="Rectangle 5">
            <a:extLst>
              <a:ext uri="{FF2B5EF4-FFF2-40B4-BE49-F238E27FC236}">
                <a16:creationId xmlns:a16="http://schemas.microsoft.com/office/drawing/2014/main" id="{CE86084D-0D10-86B1-7D92-14AE3766EAEE}"/>
              </a:ext>
            </a:extLst>
          </p:cNvPr>
          <p:cNvSpPr/>
          <p:nvPr/>
        </p:nvSpPr>
        <p:spPr>
          <a:xfrm>
            <a:off x="-85725" y="-9497"/>
            <a:ext cx="12363450" cy="5572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sp>
        <p:nvSpPr>
          <p:cNvPr id="8" name="TextBox 7">
            <a:extLst>
              <a:ext uri="{FF2B5EF4-FFF2-40B4-BE49-F238E27FC236}">
                <a16:creationId xmlns:a16="http://schemas.microsoft.com/office/drawing/2014/main" id="{ACC5E99A-6DB5-01CE-901B-84CA7649E60E}"/>
              </a:ext>
            </a:extLst>
          </p:cNvPr>
          <p:cNvSpPr txBox="1"/>
          <p:nvPr/>
        </p:nvSpPr>
        <p:spPr>
          <a:xfrm>
            <a:off x="28576" y="98994"/>
            <a:ext cx="5108199" cy="400110"/>
          </a:xfrm>
          <a:prstGeom prst="rect">
            <a:avLst/>
          </a:prstGeom>
          <a:noFill/>
        </p:spPr>
        <p:txBody>
          <a:bodyPr wrap="square">
            <a:spAutoFit/>
          </a:bodyPr>
          <a:lstStyle/>
          <a:p>
            <a:r>
              <a:rPr lang="en-GB" sz="2000" b="1" dirty="0">
                <a:solidFill>
                  <a:schemeClr val="bg1"/>
                </a:solidFill>
                <a:latin typeface="Lato Extended"/>
                <a:ea typeface="+mn-ea"/>
                <a:cs typeface="+mn-cs"/>
              </a:rPr>
              <a:t>Detectors and Low Frequency Sciences </a:t>
            </a:r>
            <a:endParaRPr lang="en-GB" sz="2000" dirty="0">
              <a:solidFill>
                <a:schemeClr val="bg1"/>
              </a:solidFill>
            </a:endParaRPr>
          </a:p>
        </p:txBody>
      </p:sp>
      <p:sp>
        <p:nvSpPr>
          <p:cNvPr id="12" name="Title 1">
            <a:extLst>
              <a:ext uri="{FF2B5EF4-FFF2-40B4-BE49-F238E27FC236}">
                <a16:creationId xmlns:a16="http://schemas.microsoft.com/office/drawing/2014/main" id="{D58C284D-963C-C41C-3700-135751A272FD}"/>
              </a:ext>
            </a:extLst>
          </p:cNvPr>
          <p:cNvSpPr>
            <a:spLocks noGrp="1"/>
          </p:cNvSpPr>
          <p:nvPr>
            <p:ph type="title"/>
          </p:nvPr>
        </p:nvSpPr>
        <p:spPr>
          <a:xfrm>
            <a:off x="645458" y="547716"/>
            <a:ext cx="10161494" cy="1009651"/>
          </a:xfrm>
        </p:spPr>
        <p:txBody>
          <a:bodyPr/>
          <a:lstStyle/>
          <a:p>
            <a:r>
              <a:rPr lang="en-GB" dirty="0"/>
              <a:t>The Einstein Telescope: LF-HF</a:t>
            </a:r>
          </a:p>
        </p:txBody>
      </p:sp>
      <p:pic>
        <p:nvPicPr>
          <p:cNvPr id="19" name="Picture 18">
            <a:extLst>
              <a:ext uri="{FF2B5EF4-FFF2-40B4-BE49-F238E27FC236}">
                <a16:creationId xmlns:a16="http://schemas.microsoft.com/office/drawing/2014/main" id="{0F05870F-80A8-58F9-1452-71CB8BB0F1E2}"/>
              </a:ext>
            </a:extLst>
          </p:cNvPr>
          <p:cNvPicPr>
            <a:picLocks noChangeAspect="1"/>
          </p:cNvPicPr>
          <p:nvPr/>
        </p:nvPicPr>
        <p:blipFill>
          <a:blip r:embed="rId3"/>
          <a:stretch>
            <a:fillRect/>
          </a:stretch>
        </p:blipFill>
        <p:spPr>
          <a:xfrm>
            <a:off x="5504787" y="1605979"/>
            <a:ext cx="6389090" cy="4301881"/>
          </a:xfrm>
          <a:prstGeom prst="rect">
            <a:avLst/>
          </a:prstGeom>
        </p:spPr>
      </p:pic>
      <p:grpSp>
        <p:nvGrpSpPr>
          <p:cNvPr id="33" name="Group 32">
            <a:extLst>
              <a:ext uri="{FF2B5EF4-FFF2-40B4-BE49-F238E27FC236}">
                <a16:creationId xmlns:a16="http://schemas.microsoft.com/office/drawing/2014/main" id="{3C0A7A5C-6602-0822-C3C5-6EE13EE30FB0}"/>
              </a:ext>
            </a:extLst>
          </p:cNvPr>
          <p:cNvGrpSpPr/>
          <p:nvPr/>
        </p:nvGrpSpPr>
        <p:grpSpPr>
          <a:xfrm>
            <a:off x="645458" y="1633567"/>
            <a:ext cx="4808423" cy="4350493"/>
            <a:chOff x="645458" y="1633567"/>
            <a:chExt cx="4808423" cy="4350493"/>
          </a:xfrm>
        </p:grpSpPr>
        <p:pic>
          <p:nvPicPr>
            <p:cNvPr id="17" name="Content Placeholder 5">
              <a:extLst>
                <a:ext uri="{FF2B5EF4-FFF2-40B4-BE49-F238E27FC236}">
                  <a16:creationId xmlns:a16="http://schemas.microsoft.com/office/drawing/2014/main" id="{D2C62255-72B7-DEBA-FE30-927001933FD5}"/>
                </a:ext>
              </a:extLst>
            </p:cNvPr>
            <p:cNvPicPr>
              <a:picLocks noChangeAspect="1"/>
            </p:cNvPicPr>
            <p:nvPr/>
          </p:nvPicPr>
          <p:blipFill rotWithShape="1">
            <a:blip r:embed="rId4"/>
            <a:srcRect l="6279" t="4352" r="8962"/>
            <a:stretch/>
          </p:blipFill>
          <p:spPr>
            <a:xfrm>
              <a:off x="645458" y="1633567"/>
              <a:ext cx="4688542" cy="4350493"/>
            </a:xfrm>
            <a:prstGeom prst="rect">
              <a:avLst/>
            </a:prstGeom>
          </p:spPr>
        </p:pic>
        <p:cxnSp>
          <p:nvCxnSpPr>
            <p:cNvPr id="21" name="Straight Connector 20">
              <a:extLst>
                <a:ext uri="{FF2B5EF4-FFF2-40B4-BE49-F238E27FC236}">
                  <a16:creationId xmlns:a16="http://schemas.microsoft.com/office/drawing/2014/main" id="{08AF00F4-6D26-EC24-8083-FF12EE1316D5}"/>
                </a:ext>
              </a:extLst>
            </p:cNvPr>
            <p:cNvCxnSpPr>
              <a:cxnSpLocks/>
            </p:cNvCxnSpPr>
            <p:nvPr/>
          </p:nvCxnSpPr>
          <p:spPr>
            <a:xfrm>
              <a:off x="1484026" y="2038662"/>
              <a:ext cx="1304144" cy="2585804"/>
            </a:xfrm>
            <a:prstGeom prst="line">
              <a:avLst/>
            </a:prstGeom>
            <a:ln w="34925">
              <a:solidFill>
                <a:srgbClr val="0E8B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Freeform 26">
              <a:extLst>
                <a:ext uri="{FF2B5EF4-FFF2-40B4-BE49-F238E27FC236}">
                  <a16:creationId xmlns:a16="http://schemas.microsoft.com/office/drawing/2014/main" id="{28693887-CCEA-C523-0774-6191E9FE7053}"/>
                </a:ext>
              </a:extLst>
            </p:cNvPr>
            <p:cNvSpPr/>
            <p:nvPr/>
          </p:nvSpPr>
          <p:spPr>
            <a:xfrm>
              <a:off x="2803302" y="4614929"/>
              <a:ext cx="1013138" cy="583842"/>
            </a:xfrm>
            <a:custGeom>
              <a:avLst/>
              <a:gdLst>
                <a:gd name="connsiteX0" fmla="*/ 0 w 1013138"/>
                <a:gd name="connsiteY0" fmla="*/ 0 h 583842"/>
                <a:gd name="connsiteX1" fmla="*/ 30050 w 1013138"/>
                <a:gd name="connsiteY1" fmla="*/ 42930 h 583842"/>
                <a:gd name="connsiteX2" fmla="*/ 51515 w 1013138"/>
                <a:gd name="connsiteY2" fmla="*/ 64395 h 583842"/>
                <a:gd name="connsiteX3" fmla="*/ 68687 w 1013138"/>
                <a:gd name="connsiteY3" fmla="*/ 90152 h 583842"/>
                <a:gd name="connsiteX4" fmla="*/ 90152 w 1013138"/>
                <a:gd name="connsiteY4" fmla="*/ 111617 h 583842"/>
                <a:gd name="connsiteX5" fmla="*/ 98738 w 1013138"/>
                <a:gd name="connsiteY5" fmla="*/ 124496 h 583842"/>
                <a:gd name="connsiteX6" fmla="*/ 137374 w 1013138"/>
                <a:gd name="connsiteY6" fmla="*/ 154547 h 583842"/>
                <a:gd name="connsiteX7" fmla="*/ 150253 w 1013138"/>
                <a:gd name="connsiteY7" fmla="*/ 163133 h 583842"/>
                <a:gd name="connsiteX8" fmla="*/ 158839 w 1013138"/>
                <a:gd name="connsiteY8" fmla="*/ 176011 h 583842"/>
                <a:gd name="connsiteX9" fmla="*/ 171718 w 1013138"/>
                <a:gd name="connsiteY9" fmla="*/ 180304 h 583842"/>
                <a:gd name="connsiteX10" fmla="*/ 197476 w 1013138"/>
                <a:gd name="connsiteY10" fmla="*/ 197476 h 583842"/>
                <a:gd name="connsiteX11" fmla="*/ 210355 w 1013138"/>
                <a:gd name="connsiteY11" fmla="*/ 206062 h 583842"/>
                <a:gd name="connsiteX12" fmla="*/ 223233 w 1013138"/>
                <a:gd name="connsiteY12" fmla="*/ 214648 h 583842"/>
                <a:gd name="connsiteX13" fmla="*/ 248991 w 1013138"/>
                <a:gd name="connsiteY13" fmla="*/ 223234 h 583842"/>
                <a:gd name="connsiteX14" fmla="*/ 274749 w 1013138"/>
                <a:gd name="connsiteY14" fmla="*/ 236113 h 583842"/>
                <a:gd name="connsiteX15" fmla="*/ 309093 w 1013138"/>
                <a:gd name="connsiteY15" fmla="*/ 240406 h 583842"/>
                <a:gd name="connsiteX16" fmla="*/ 347729 w 1013138"/>
                <a:gd name="connsiteY16" fmla="*/ 253285 h 583842"/>
                <a:gd name="connsiteX17" fmla="*/ 360608 w 1013138"/>
                <a:gd name="connsiteY17" fmla="*/ 257578 h 583842"/>
                <a:gd name="connsiteX18" fmla="*/ 386366 w 1013138"/>
                <a:gd name="connsiteY18" fmla="*/ 274749 h 583842"/>
                <a:gd name="connsiteX19" fmla="*/ 412124 w 1013138"/>
                <a:gd name="connsiteY19" fmla="*/ 283335 h 583842"/>
                <a:gd name="connsiteX20" fmla="*/ 425002 w 1013138"/>
                <a:gd name="connsiteY20" fmla="*/ 291921 h 583842"/>
                <a:gd name="connsiteX21" fmla="*/ 450760 w 1013138"/>
                <a:gd name="connsiteY21" fmla="*/ 300507 h 583842"/>
                <a:gd name="connsiteX22" fmla="*/ 476518 w 1013138"/>
                <a:gd name="connsiteY22" fmla="*/ 317679 h 583842"/>
                <a:gd name="connsiteX23" fmla="*/ 502276 w 1013138"/>
                <a:gd name="connsiteY23" fmla="*/ 356316 h 583842"/>
                <a:gd name="connsiteX24" fmla="*/ 519447 w 1013138"/>
                <a:gd name="connsiteY24" fmla="*/ 382073 h 583842"/>
                <a:gd name="connsiteX25" fmla="*/ 540912 w 1013138"/>
                <a:gd name="connsiteY25" fmla="*/ 407831 h 583842"/>
                <a:gd name="connsiteX26" fmla="*/ 553791 w 1013138"/>
                <a:gd name="connsiteY26" fmla="*/ 433589 h 583842"/>
                <a:gd name="connsiteX27" fmla="*/ 566670 w 1013138"/>
                <a:gd name="connsiteY27" fmla="*/ 446468 h 583842"/>
                <a:gd name="connsiteX28" fmla="*/ 583842 w 1013138"/>
                <a:gd name="connsiteY28" fmla="*/ 472226 h 583842"/>
                <a:gd name="connsiteX29" fmla="*/ 592428 w 1013138"/>
                <a:gd name="connsiteY29" fmla="*/ 485104 h 583842"/>
                <a:gd name="connsiteX30" fmla="*/ 601014 w 1013138"/>
                <a:gd name="connsiteY30" fmla="*/ 497983 h 583842"/>
                <a:gd name="connsiteX31" fmla="*/ 626771 w 1013138"/>
                <a:gd name="connsiteY31" fmla="*/ 519448 h 583842"/>
                <a:gd name="connsiteX32" fmla="*/ 648236 w 1013138"/>
                <a:gd name="connsiteY32" fmla="*/ 540913 h 583842"/>
                <a:gd name="connsiteX33" fmla="*/ 686873 w 1013138"/>
                <a:gd name="connsiteY33" fmla="*/ 570964 h 583842"/>
                <a:gd name="connsiteX34" fmla="*/ 699752 w 1013138"/>
                <a:gd name="connsiteY34" fmla="*/ 579549 h 583842"/>
                <a:gd name="connsiteX35" fmla="*/ 721216 w 1013138"/>
                <a:gd name="connsiteY35" fmla="*/ 583842 h 583842"/>
                <a:gd name="connsiteX36" fmla="*/ 781318 w 1013138"/>
                <a:gd name="connsiteY36" fmla="*/ 579549 h 583842"/>
                <a:gd name="connsiteX37" fmla="*/ 819955 w 1013138"/>
                <a:gd name="connsiteY37" fmla="*/ 549499 h 583842"/>
                <a:gd name="connsiteX38" fmla="*/ 832833 w 1013138"/>
                <a:gd name="connsiteY38" fmla="*/ 545206 h 583842"/>
                <a:gd name="connsiteX39" fmla="*/ 845712 w 1013138"/>
                <a:gd name="connsiteY39" fmla="*/ 536620 h 583842"/>
                <a:gd name="connsiteX40" fmla="*/ 858591 w 1013138"/>
                <a:gd name="connsiteY40" fmla="*/ 532327 h 583842"/>
                <a:gd name="connsiteX41" fmla="*/ 884349 w 1013138"/>
                <a:gd name="connsiteY41" fmla="*/ 515155 h 583842"/>
                <a:gd name="connsiteX42" fmla="*/ 897228 w 1013138"/>
                <a:gd name="connsiteY42" fmla="*/ 506569 h 583842"/>
                <a:gd name="connsiteX43" fmla="*/ 910107 w 1013138"/>
                <a:gd name="connsiteY43" fmla="*/ 502276 h 583842"/>
                <a:gd name="connsiteX44" fmla="*/ 922985 w 1013138"/>
                <a:gd name="connsiteY44" fmla="*/ 493690 h 583842"/>
                <a:gd name="connsiteX45" fmla="*/ 957329 w 1013138"/>
                <a:gd name="connsiteY45" fmla="*/ 455054 h 583842"/>
                <a:gd name="connsiteX46" fmla="*/ 983087 w 1013138"/>
                <a:gd name="connsiteY46" fmla="*/ 437882 h 583842"/>
                <a:gd name="connsiteX47" fmla="*/ 995966 w 1013138"/>
                <a:gd name="connsiteY47" fmla="*/ 429296 h 583842"/>
                <a:gd name="connsiteX48" fmla="*/ 1008845 w 1013138"/>
                <a:gd name="connsiteY48" fmla="*/ 416417 h 583842"/>
                <a:gd name="connsiteX49" fmla="*/ 1013138 w 1013138"/>
                <a:gd name="connsiteY49" fmla="*/ 416417 h 58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13138" h="583842">
                  <a:moveTo>
                    <a:pt x="0" y="0"/>
                  </a:moveTo>
                  <a:cubicBezTo>
                    <a:pt x="34717" y="60758"/>
                    <a:pt x="1365" y="8508"/>
                    <a:pt x="30050" y="42930"/>
                  </a:cubicBezTo>
                  <a:cubicBezTo>
                    <a:pt x="47938" y="64395"/>
                    <a:pt x="27903" y="48654"/>
                    <a:pt x="51515" y="64395"/>
                  </a:cubicBezTo>
                  <a:cubicBezTo>
                    <a:pt x="59060" y="87027"/>
                    <a:pt x="50822" y="68714"/>
                    <a:pt x="68687" y="90152"/>
                  </a:cubicBezTo>
                  <a:cubicBezTo>
                    <a:pt x="86575" y="111617"/>
                    <a:pt x="66541" y="95876"/>
                    <a:pt x="90152" y="111617"/>
                  </a:cubicBezTo>
                  <a:cubicBezTo>
                    <a:pt x="93014" y="115910"/>
                    <a:pt x="95435" y="120532"/>
                    <a:pt x="98738" y="124496"/>
                  </a:cubicBezTo>
                  <a:cubicBezTo>
                    <a:pt x="111349" y="139629"/>
                    <a:pt x="119421" y="142578"/>
                    <a:pt x="137374" y="154547"/>
                  </a:cubicBezTo>
                  <a:lnTo>
                    <a:pt x="150253" y="163133"/>
                  </a:lnTo>
                  <a:cubicBezTo>
                    <a:pt x="153115" y="167426"/>
                    <a:pt x="154810" y="172788"/>
                    <a:pt x="158839" y="176011"/>
                  </a:cubicBezTo>
                  <a:cubicBezTo>
                    <a:pt x="162373" y="178838"/>
                    <a:pt x="167762" y="178106"/>
                    <a:pt x="171718" y="180304"/>
                  </a:cubicBezTo>
                  <a:cubicBezTo>
                    <a:pt x="180739" y="185315"/>
                    <a:pt x="188890" y="191752"/>
                    <a:pt x="197476" y="197476"/>
                  </a:cubicBezTo>
                  <a:lnTo>
                    <a:pt x="210355" y="206062"/>
                  </a:lnTo>
                  <a:cubicBezTo>
                    <a:pt x="214648" y="208924"/>
                    <a:pt x="218338" y="213016"/>
                    <a:pt x="223233" y="214648"/>
                  </a:cubicBezTo>
                  <a:cubicBezTo>
                    <a:pt x="231819" y="217510"/>
                    <a:pt x="241461" y="218214"/>
                    <a:pt x="248991" y="223234"/>
                  </a:cubicBezTo>
                  <a:cubicBezTo>
                    <a:pt x="259302" y="230108"/>
                    <a:pt x="262530" y="233891"/>
                    <a:pt x="274749" y="236113"/>
                  </a:cubicBezTo>
                  <a:cubicBezTo>
                    <a:pt x="286100" y="238177"/>
                    <a:pt x="297645" y="238975"/>
                    <a:pt x="309093" y="240406"/>
                  </a:cubicBezTo>
                  <a:lnTo>
                    <a:pt x="347729" y="253285"/>
                  </a:lnTo>
                  <a:cubicBezTo>
                    <a:pt x="352022" y="254716"/>
                    <a:pt x="356843" y="255068"/>
                    <a:pt x="360608" y="257578"/>
                  </a:cubicBezTo>
                  <a:cubicBezTo>
                    <a:pt x="369194" y="263302"/>
                    <a:pt x="376577" y="271486"/>
                    <a:pt x="386366" y="274749"/>
                  </a:cubicBezTo>
                  <a:lnTo>
                    <a:pt x="412124" y="283335"/>
                  </a:lnTo>
                  <a:cubicBezTo>
                    <a:pt x="416417" y="286197"/>
                    <a:pt x="420287" y="289826"/>
                    <a:pt x="425002" y="291921"/>
                  </a:cubicBezTo>
                  <a:cubicBezTo>
                    <a:pt x="433272" y="295597"/>
                    <a:pt x="443230" y="295487"/>
                    <a:pt x="450760" y="300507"/>
                  </a:cubicBezTo>
                  <a:lnTo>
                    <a:pt x="476518" y="317679"/>
                  </a:lnTo>
                  <a:lnTo>
                    <a:pt x="502276" y="356316"/>
                  </a:lnTo>
                  <a:cubicBezTo>
                    <a:pt x="502277" y="356318"/>
                    <a:pt x="519446" y="382070"/>
                    <a:pt x="519447" y="382073"/>
                  </a:cubicBezTo>
                  <a:cubicBezTo>
                    <a:pt x="530340" y="403860"/>
                    <a:pt x="522708" y="395695"/>
                    <a:pt x="540912" y="407831"/>
                  </a:cubicBezTo>
                  <a:cubicBezTo>
                    <a:pt x="545215" y="420739"/>
                    <a:pt x="544544" y="422493"/>
                    <a:pt x="553791" y="433589"/>
                  </a:cubicBezTo>
                  <a:cubicBezTo>
                    <a:pt x="557678" y="438253"/>
                    <a:pt x="562943" y="441676"/>
                    <a:pt x="566670" y="446468"/>
                  </a:cubicBezTo>
                  <a:cubicBezTo>
                    <a:pt x="573005" y="454613"/>
                    <a:pt x="578118" y="463640"/>
                    <a:pt x="583842" y="472226"/>
                  </a:cubicBezTo>
                  <a:lnTo>
                    <a:pt x="592428" y="485104"/>
                  </a:lnTo>
                  <a:cubicBezTo>
                    <a:pt x="595290" y="489397"/>
                    <a:pt x="597366" y="494335"/>
                    <a:pt x="601014" y="497983"/>
                  </a:cubicBezTo>
                  <a:cubicBezTo>
                    <a:pt x="617541" y="514510"/>
                    <a:pt x="608842" y="507494"/>
                    <a:pt x="626771" y="519448"/>
                  </a:cubicBezTo>
                  <a:cubicBezTo>
                    <a:pt x="642512" y="543060"/>
                    <a:pt x="626771" y="523026"/>
                    <a:pt x="648236" y="540913"/>
                  </a:cubicBezTo>
                  <a:cubicBezTo>
                    <a:pt x="688581" y="574534"/>
                    <a:pt x="621781" y="527571"/>
                    <a:pt x="686873" y="570964"/>
                  </a:cubicBezTo>
                  <a:cubicBezTo>
                    <a:pt x="691166" y="573826"/>
                    <a:pt x="694693" y="578537"/>
                    <a:pt x="699752" y="579549"/>
                  </a:cubicBezTo>
                  <a:lnTo>
                    <a:pt x="721216" y="583842"/>
                  </a:lnTo>
                  <a:cubicBezTo>
                    <a:pt x="741250" y="582411"/>
                    <a:pt x="761833" y="584420"/>
                    <a:pt x="781318" y="579549"/>
                  </a:cubicBezTo>
                  <a:cubicBezTo>
                    <a:pt x="808751" y="572691"/>
                    <a:pt x="801766" y="561625"/>
                    <a:pt x="819955" y="549499"/>
                  </a:cubicBezTo>
                  <a:cubicBezTo>
                    <a:pt x="823720" y="546989"/>
                    <a:pt x="828786" y="547230"/>
                    <a:pt x="832833" y="545206"/>
                  </a:cubicBezTo>
                  <a:cubicBezTo>
                    <a:pt x="837448" y="542899"/>
                    <a:pt x="841097" y="538927"/>
                    <a:pt x="845712" y="536620"/>
                  </a:cubicBezTo>
                  <a:cubicBezTo>
                    <a:pt x="849759" y="534596"/>
                    <a:pt x="854635" y="534525"/>
                    <a:pt x="858591" y="532327"/>
                  </a:cubicBezTo>
                  <a:cubicBezTo>
                    <a:pt x="867612" y="527316"/>
                    <a:pt x="875763" y="520879"/>
                    <a:pt x="884349" y="515155"/>
                  </a:cubicBezTo>
                  <a:cubicBezTo>
                    <a:pt x="888642" y="512293"/>
                    <a:pt x="892333" y="508201"/>
                    <a:pt x="897228" y="506569"/>
                  </a:cubicBezTo>
                  <a:lnTo>
                    <a:pt x="910107" y="502276"/>
                  </a:lnTo>
                  <a:cubicBezTo>
                    <a:pt x="914400" y="499414"/>
                    <a:pt x="919337" y="497338"/>
                    <a:pt x="922985" y="493690"/>
                  </a:cubicBezTo>
                  <a:cubicBezTo>
                    <a:pt x="948790" y="467883"/>
                    <a:pt x="903250" y="491107"/>
                    <a:pt x="957329" y="455054"/>
                  </a:cubicBezTo>
                  <a:lnTo>
                    <a:pt x="983087" y="437882"/>
                  </a:lnTo>
                  <a:cubicBezTo>
                    <a:pt x="987380" y="435020"/>
                    <a:pt x="992318" y="432944"/>
                    <a:pt x="995966" y="429296"/>
                  </a:cubicBezTo>
                  <a:cubicBezTo>
                    <a:pt x="1000259" y="425003"/>
                    <a:pt x="1003988" y="420060"/>
                    <a:pt x="1008845" y="416417"/>
                  </a:cubicBezTo>
                  <a:cubicBezTo>
                    <a:pt x="1009990" y="415558"/>
                    <a:pt x="1011707" y="416417"/>
                    <a:pt x="1013138" y="416417"/>
                  </a:cubicBezTo>
                </a:path>
              </a:pathLst>
            </a:custGeom>
            <a:noFill/>
            <a:ln w="34925">
              <a:solidFill>
                <a:srgbClr val="0E8B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Connector 28">
              <a:extLst>
                <a:ext uri="{FF2B5EF4-FFF2-40B4-BE49-F238E27FC236}">
                  <a16:creationId xmlns:a16="http://schemas.microsoft.com/office/drawing/2014/main" id="{C22FFC11-CFE7-18F5-9B04-FC132CB1A67E}"/>
                </a:ext>
              </a:extLst>
            </p:cNvPr>
            <p:cNvCxnSpPr/>
            <p:nvPr/>
          </p:nvCxnSpPr>
          <p:spPr>
            <a:xfrm flipV="1">
              <a:off x="3816440" y="3868615"/>
              <a:ext cx="1152470" cy="1160585"/>
            </a:xfrm>
            <a:prstGeom prst="line">
              <a:avLst/>
            </a:prstGeom>
            <a:ln w="34925">
              <a:solidFill>
                <a:srgbClr val="0E8B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B9979D6-6214-5FE5-5C99-5714D66A116F}"/>
                </a:ext>
              </a:extLst>
            </p:cNvPr>
            <p:cNvSpPr txBox="1"/>
            <p:nvPr/>
          </p:nvSpPr>
          <p:spPr>
            <a:xfrm rot="19084363">
              <a:off x="4967929" y="3472535"/>
              <a:ext cx="485952" cy="400110"/>
            </a:xfrm>
            <a:prstGeom prst="rect">
              <a:avLst/>
            </a:prstGeom>
            <a:noFill/>
          </p:spPr>
          <p:txBody>
            <a:bodyPr wrap="square">
              <a:spAutoFit/>
            </a:bodyPr>
            <a:lstStyle/>
            <a:p>
              <a:r>
                <a:rPr lang="en-US" sz="2000" b="1" dirty="0">
                  <a:latin typeface="Lato Extended"/>
                </a:rPr>
                <a:t>ET</a:t>
              </a:r>
            </a:p>
          </p:txBody>
        </p:sp>
      </p:grpSp>
      <p:sp>
        <p:nvSpPr>
          <p:cNvPr id="31" name="Rectangle 30">
            <a:extLst>
              <a:ext uri="{FF2B5EF4-FFF2-40B4-BE49-F238E27FC236}">
                <a16:creationId xmlns:a16="http://schemas.microsoft.com/office/drawing/2014/main" id="{C8B56069-00B6-C061-2172-285CCFC77550}"/>
              </a:ext>
            </a:extLst>
          </p:cNvPr>
          <p:cNvSpPr/>
          <p:nvPr/>
        </p:nvSpPr>
        <p:spPr>
          <a:xfrm rot="18848057">
            <a:off x="4733118" y="3755903"/>
            <a:ext cx="197225" cy="1683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55624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2EB4F4-B017-F2EE-29B9-197ACD4F5814}"/>
              </a:ext>
            </a:extLst>
          </p:cNvPr>
          <p:cNvPicPr>
            <a:picLocks noChangeAspect="1"/>
          </p:cNvPicPr>
          <p:nvPr/>
        </p:nvPicPr>
        <p:blipFill rotWithShape="1">
          <a:blip r:embed="rId3"/>
          <a:srcRect b="11818"/>
          <a:stretch/>
        </p:blipFill>
        <p:spPr>
          <a:xfrm>
            <a:off x="5789415" y="1605479"/>
            <a:ext cx="5731976" cy="4248054"/>
          </a:xfrm>
          <a:prstGeom prst="rect">
            <a:avLst/>
          </a:prstGeom>
        </p:spPr>
      </p:pic>
      <p:sp>
        <p:nvSpPr>
          <p:cNvPr id="2" name="Title 1">
            <a:extLst>
              <a:ext uri="{FF2B5EF4-FFF2-40B4-BE49-F238E27FC236}">
                <a16:creationId xmlns:a16="http://schemas.microsoft.com/office/drawing/2014/main" id="{C63A50CE-7D07-6A63-BCA7-E56BA13D58F2}"/>
              </a:ext>
            </a:extLst>
          </p:cNvPr>
          <p:cNvSpPr>
            <a:spLocks noGrp="1"/>
          </p:cNvSpPr>
          <p:nvPr>
            <p:ph type="title"/>
          </p:nvPr>
        </p:nvSpPr>
        <p:spPr/>
        <p:txBody>
          <a:bodyPr/>
          <a:lstStyle/>
          <a:p>
            <a:r>
              <a:rPr lang="en-GB" dirty="0"/>
              <a:t>Low Frequency Science</a:t>
            </a:r>
          </a:p>
        </p:txBody>
      </p:sp>
      <p:sp>
        <p:nvSpPr>
          <p:cNvPr id="4" name="Date Placeholder 3">
            <a:extLst>
              <a:ext uri="{FF2B5EF4-FFF2-40B4-BE49-F238E27FC236}">
                <a16:creationId xmlns:a16="http://schemas.microsoft.com/office/drawing/2014/main" id="{FCEEB429-8E17-4DC4-DEDB-FF0687AA3A7D}"/>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3FAB7227-FE86-2469-B77B-44ACB2397B5D}"/>
              </a:ext>
            </a:extLst>
          </p:cNvPr>
          <p:cNvSpPr>
            <a:spLocks noGrp="1"/>
          </p:cNvSpPr>
          <p:nvPr>
            <p:ph type="sldNum" sz="quarter" idx="12"/>
          </p:nvPr>
        </p:nvSpPr>
        <p:spPr/>
        <p:txBody>
          <a:bodyPr/>
          <a:lstStyle/>
          <a:p>
            <a:fld id="{86D12830-9A95-C347-AB67-7FF77AC87CE5}" type="slidenum">
              <a:rPr lang="en-GB" smtClean="0"/>
              <a:pPr/>
              <a:t>6</a:t>
            </a:fld>
            <a:endParaRPr lang="en-GB" dirty="0"/>
          </a:p>
        </p:txBody>
      </p:sp>
      <p:sp>
        <p:nvSpPr>
          <p:cNvPr id="7" name="TextBox 6">
            <a:extLst>
              <a:ext uri="{FF2B5EF4-FFF2-40B4-BE49-F238E27FC236}">
                <a16:creationId xmlns:a16="http://schemas.microsoft.com/office/drawing/2014/main" id="{3E88DB2C-3BC1-171B-D5FC-8FCD9EA0B515}"/>
              </a:ext>
            </a:extLst>
          </p:cNvPr>
          <p:cNvSpPr txBox="1"/>
          <p:nvPr/>
        </p:nvSpPr>
        <p:spPr>
          <a:xfrm>
            <a:off x="28576" y="98994"/>
            <a:ext cx="5108199" cy="400110"/>
          </a:xfrm>
          <a:prstGeom prst="rect">
            <a:avLst/>
          </a:prstGeom>
          <a:noFill/>
        </p:spPr>
        <p:txBody>
          <a:bodyPr wrap="square">
            <a:spAutoFit/>
          </a:bodyPr>
          <a:lstStyle/>
          <a:p>
            <a:r>
              <a:rPr lang="en-GB" sz="2000" b="1" dirty="0">
                <a:solidFill>
                  <a:schemeClr val="bg1"/>
                </a:solidFill>
                <a:latin typeface="Lato Extended"/>
                <a:ea typeface="+mn-ea"/>
                <a:cs typeface="+mn-cs"/>
              </a:rPr>
              <a:t>Detectors and Low Frequency Sciences </a:t>
            </a:r>
            <a:endParaRPr lang="en-GB" sz="2000" dirty="0">
              <a:solidFill>
                <a:schemeClr val="bg1"/>
              </a:solidFill>
            </a:endParaRPr>
          </a:p>
        </p:txBody>
      </p:sp>
      <p:grpSp>
        <p:nvGrpSpPr>
          <p:cNvPr id="13" name="Group 12">
            <a:extLst>
              <a:ext uri="{FF2B5EF4-FFF2-40B4-BE49-F238E27FC236}">
                <a16:creationId xmlns:a16="http://schemas.microsoft.com/office/drawing/2014/main" id="{DF24476C-3699-BF0A-B546-2A60B5B3C875}"/>
              </a:ext>
            </a:extLst>
          </p:cNvPr>
          <p:cNvGrpSpPr/>
          <p:nvPr/>
        </p:nvGrpSpPr>
        <p:grpSpPr>
          <a:xfrm>
            <a:off x="1125946" y="3293348"/>
            <a:ext cx="3630702" cy="3158329"/>
            <a:chOff x="645458" y="1633567"/>
            <a:chExt cx="5001170" cy="4350493"/>
          </a:xfrm>
        </p:grpSpPr>
        <p:pic>
          <p:nvPicPr>
            <p:cNvPr id="14" name="Content Placeholder 5">
              <a:extLst>
                <a:ext uri="{FF2B5EF4-FFF2-40B4-BE49-F238E27FC236}">
                  <a16:creationId xmlns:a16="http://schemas.microsoft.com/office/drawing/2014/main" id="{FB77B77E-C3CA-C0EE-81C3-F973AC43D3A5}"/>
                </a:ext>
              </a:extLst>
            </p:cNvPr>
            <p:cNvPicPr>
              <a:picLocks noChangeAspect="1"/>
            </p:cNvPicPr>
            <p:nvPr/>
          </p:nvPicPr>
          <p:blipFill rotWithShape="1">
            <a:blip r:embed="rId4"/>
            <a:srcRect l="6279" t="4352" r="10685"/>
            <a:stretch/>
          </p:blipFill>
          <p:spPr>
            <a:xfrm>
              <a:off x="645458" y="1633567"/>
              <a:ext cx="4593282" cy="4350493"/>
            </a:xfrm>
            <a:prstGeom prst="rect">
              <a:avLst/>
            </a:prstGeom>
          </p:spPr>
        </p:pic>
        <p:cxnSp>
          <p:nvCxnSpPr>
            <p:cNvPr id="15" name="Straight Connector 14">
              <a:extLst>
                <a:ext uri="{FF2B5EF4-FFF2-40B4-BE49-F238E27FC236}">
                  <a16:creationId xmlns:a16="http://schemas.microsoft.com/office/drawing/2014/main" id="{8C6F4D79-B096-F7A7-B09C-59CC4E93EA64}"/>
                </a:ext>
              </a:extLst>
            </p:cNvPr>
            <p:cNvCxnSpPr>
              <a:cxnSpLocks/>
            </p:cNvCxnSpPr>
            <p:nvPr/>
          </p:nvCxnSpPr>
          <p:spPr>
            <a:xfrm>
              <a:off x="1484026" y="2038662"/>
              <a:ext cx="1304144" cy="2585804"/>
            </a:xfrm>
            <a:prstGeom prst="line">
              <a:avLst/>
            </a:prstGeom>
            <a:ln w="34925">
              <a:solidFill>
                <a:srgbClr val="0E8B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Freeform 15">
              <a:extLst>
                <a:ext uri="{FF2B5EF4-FFF2-40B4-BE49-F238E27FC236}">
                  <a16:creationId xmlns:a16="http://schemas.microsoft.com/office/drawing/2014/main" id="{9AE99EC9-E5C9-E9F3-2902-15CF9244F8DB}"/>
                </a:ext>
              </a:extLst>
            </p:cNvPr>
            <p:cNvSpPr/>
            <p:nvPr/>
          </p:nvSpPr>
          <p:spPr>
            <a:xfrm>
              <a:off x="2803302" y="4614929"/>
              <a:ext cx="1013138" cy="583842"/>
            </a:xfrm>
            <a:custGeom>
              <a:avLst/>
              <a:gdLst>
                <a:gd name="connsiteX0" fmla="*/ 0 w 1013138"/>
                <a:gd name="connsiteY0" fmla="*/ 0 h 583842"/>
                <a:gd name="connsiteX1" fmla="*/ 30050 w 1013138"/>
                <a:gd name="connsiteY1" fmla="*/ 42930 h 583842"/>
                <a:gd name="connsiteX2" fmla="*/ 51515 w 1013138"/>
                <a:gd name="connsiteY2" fmla="*/ 64395 h 583842"/>
                <a:gd name="connsiteX3" fmla="*/ 68687 w 1013138"/>
                <a:gd name="connsiteY3" fmla="*/ 90152 h 583842"/>
                <a:gd name="connsiteX4" fmla="*/ 90152 w 1013138"/>
                <a:gd name="connsiteY4" fmla="*/ 111617 h 583842"/>
                <a:gd name="connsiteX5" fmla="*/ 98738 w 1013138"/>
                <a:gd name="connsiteY5" fmla="*/ 124496 h 583842"/>
                <a:gd name="connsiteX6" fmla="*/ 137374 w 1013138"/>
                <a:gd name="connsiteY6" fmla="*/ 154547 h 583842"/>
                <a:gd name="connsiteX7" fmla="*/ 150253 w 1013138"/>
                <a:gd name="connsiteY7" fmla="*/ 163133 h 583842"/>
                <a:gd name="connsiteX8" fmla="*/ 158839 w 1013138"/>
                <a:gd name="connsiteY8" fmla="*/ 176011 h 583842"/>
                <a:gd name="connsiteX9" fmla="*/ 171718 w 1013138"/>
                <a:gd name="connsiteY9" fmla="*/ 180304 h 583842"/>
                <a:gd name="connsiteX10" fmla="*/ 197476 w 1013138"/>
                <a:gd name="connsiteY10" fmla="*/ 197476 h 583842"/>
                <a:gd name="connsiteX11" fmla="*/ 210355 w 1013138"/>
                <a:gd name="connsiteY11" fmla="*/ 206062 h 583842"/>
                <a:gd name="connsiteX12" fmla="*/ 223233 w 1013138"/>
                <a:gd name="connsiteY12" fmla="*/ 214648 h 583842"/>
                <a:gd name="connsiteX13" fmla="*/ 248991 w 1013138"/>
                <a:gd name="connsiteY13" fmla="*/ 223234 h 583842"/>
                <a:gd name="connsiteX14" fmla="*/ 274749 w 1013138"/>
                <a:gd name="connsiteY14" fmla="*/ 236113 h 583842"/>
                <a:gd name="connsiteX15" fmla="*/ 309093 w 1013138"/>
                <a:gd name="connsiteY15" fmla="*/ 240406 h 583842"/>
                <a:gd name="connsiteX16" fmla="*/ 347729 w 1013138"/>
                <a:gd name="connsiteY16" fmla="*/ 253285 h 583842"/>
                <a:gd name="connsiteX17" fmla="*/ 360608 w 1013138"/>
                <a:gd name="connsiteY17" fmla="*/ 257578 h 583842"/>
                <a:gd name="connsiteX18" fmla="*/ 386366 w 1013138"/>
                <a:gd name="connsiteY18" fmla="*/ 274749 h 583842"/>
                <a:gd name="connsiteX19" fmla="*/ 412124 w 1013138"/>
                <a:gd name="connsiteY19" fmla="*/ 283335 h 583842"/>
                <a:gd name="connsiteX20" fmla="*/ 425002 w 1013138"/>
                <a:gd name="connsiteY20" fmla="*/ 291921 h 583842"/>
                <a:gd name="connsiteX21" fmla="*/ 450760 w 1013138"/>
                <a:gd name="connsiteY21" fmla="*/ 300507 h 583842"/>
                <a:gd name="connsiteX22" fmla="*/ 476518 w 1013138"/>
                <a:gd name="connsiteY22" fmla="*/ 317679 h 583842"/>
                <a:gd name="connsiteX23" fmla="*/ 502276 w 1013138"/>
                <a:gd name="connsiteY23" fmla="*/ 356316 h 583842"/>
                <a:gd name="connsiteX24" fmla="*/ 519447 w 1013138"/>
                <a:gd name="connsiteY24" fmla="*/ 382073 h 583842"/>
                <a:gd name="connsiteX25" fmla="*/ 540912 w 1013138"/>
                <a:gd name="connsiteY25" fmla="*/ 407831 h 583842"/>
                <a:gd name="connsiteX26" fmla="*/ 553791 w 1013138"/>
                <a:gd name="connsiteY26" fmla="*/ 433589 h 583842"/>
                <a:gd name="connsiteX27" fmla="*/ 566670 w 1013138"/>
                <a:gd name="connsiteY27" fmla="*/ 446468 h 583842"/>
                <a:gd name="connsiteX28" fmla="*/ 583842 w 1013138"/>
                <a:gd name="connsiteY28" fmla="*/ 472226 h 583842"/>
                <a:gd name="connsiteX29" fmla="*/ 592428 w 1013138"/>
                <a:gd name="connsiteY29" fmla="*/ 485104 h 583842"/>
                <a:gd name="connsiteX30" fmla="*/ 601014 w 1013138"/>
                <a:gd name="connsiteY30" fmla="*/ 497983 h 583842"/>
                <a:gd name="connsiteX31" fmla="*/ 626771 w 1013138"/>
                <a:gd name="connsiteY31" fmla="*/ 519448 h 583842"/>
                <a:gd name="connsiteX32" fmla="*/ 648236 w 1013138"/>
                <a:gd name="connsiteY32" fmla="*/ 540913 h 583842"/>
                <a:gd name="connsiteX33" fmla="*/ 686873 w 1013138"/>
                <a:gd name="connsiteY33" fmla="*/ 570964 h 583842"/>
                <a:gd name="connsiteX34" fmla="*/ 699752 w 1013138"/>
                <a:gd name="connsiteY34" fmla="*/ 579549 h 583842"/>
                <a:gd name="connsiteX35" fmla="*/ 721216 w 1013138"/>
                <a:gd name="connsiteY35" fmla="*/ 583842 h 583842"/>
                <a:gd name="connsiteX36" fmla="*/ 781318 w 1013138"/>
                <a:gd name="connsiteY36" fmla="*/ 579549 h 583842"/>
                <a:gd name="connsiteX37" fmla="*/ 819955 w 1013138"/>
                <a:gd name="connsiteY37" fmla="*/ 549499 h 583842"/>
                <a:gd name="connsiteX38" fmla="*/ 832833 w 1013138"/>
                <a:gd name="connsiteY38" fmla="*/ 545206 h 583842"/>
                <a:gd name="connsiteX39" fmla="*/ 845712 w 1013138"/>
                <a:gd name="connsiteY39" fmla="*/ 536620 h 583842"/>
                <a:gd name="connsiteX40" fmla="*/ 858591 w 1013138"/>
                <a:gd name="connsiteY40" fmla="*/ 532327 h 583842"/>
                <a:gd name="connsiteX41" fmla="*/ 884349 w 1013138"/>
                <a:gd name="connsiteY41" fmla="*/ 515155 h 583842"/>
                <a:gd name="connsiteX42" fmla="*/ 897228 w 1013138"/>
                <a:gd name="connsiteY42" fmla="*/ 506569 h 583842"/>
                <a:gd name="connsiteX43" fmla="*/ 910107 w 1013138"/>
                <a:gd name="connsiteY43" fmla="*/ 502276 h 583842"/>
                <a:gd name="connsiteX44" fmla="*/ 922985 w 1013138"/>
                <a:gd name="connsiteY44" fmla="*/ 493690 h 583842"/>
                <a:gd name="connsiteX45" fmla="*/ 957329 w 1013138"/>
                <a:gd name="connsiteY45" fmla="*/ 455054 h 583842"/>
                <a:gd name="connsiteX46" fmla="*/ 983087 w 1013138"/>
                <a:gd name="connsiteY46" fmla="*/ 437882 h 583842"/>
                <a:gd name="connsiteX47" fmla="*/ 995966 w 1013138"/>
                <a:gd name="connsiteY47" fmla="*/ 429296 h 583842"/>
                <a:gd name="connsiteX48" fmla="*/ 1008845 w 1013138"/>
                <a:gd name="connsiteY48" fmla="*/ 416417 h 583842"/>
                <a:gd name="connsiteX49" fmla="*/ 1013138 w 1013138"/>
                <a:gd name="connsiteY49" fmla="*/ 416417 h 58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13138" h="583842">
                  <a:moveTo>
                    <a:pt x="0" y="0"/>
                  </a:moveTo>
                  <a:cubicBezTo>
                    <a:pt x="34717" y="60758"/>
                    <a:pt x="1365" y="8508"/>
                    <a:pt x="30050" y="42930"/>
                  </a:cubicBezTo>
                  <a:cubicBezTo>
                    <a:pt x="47938" y="64395"/>
                    <a:pt x="27903" y="48654"/>
                    <a:pt x="51515" y="64395"/>
                  </a:cubicBezTo>
                  <a:cubicBezTo>
                    <a:pt x="59060" y="87027"/>
                    <a:pt x="50822" y="68714"/>
                    <a:pt x="68687" y="90152"/>
                  </a:cubicBezTo>
                  <a:cubicBezTo>
                    <a:pt x="86575" y="111617"/>
                    <a:pt x="66541" y="95876"/>
                    <a:pt x="90152" y="111617"/>
                  </a:cubicBezTo>
                  <a:cubicBezTo>
                    <a:pt x="93014" y="115910"/>
                    <a:pt x="95435" y="120532"/>
                    <a:pt x="98738" y="124496"/>
                  </a:cubicBezTo>
                  <a:cubicBezTo>
                    <a:pt x="111349" y="139629"/>
                    <a:pt x="119421" y="142578"/>
                    <a:pt x="137374" y="154547"/>
                  </a:cubicBezTo>
                  <a:lnTo>
                    <a:pt x="150253" y="163133"/>
                  </a:lnTo>
                  <a:cubicBezTo>
                    <a:pt x="153115" y="167426"/>
                    <a:pt x="154810" y="172788"/>
                    <a:pt x="158839" y="176011"/>
                  </a:cubicBezTo>
                  <a:cubicBezTo>
                    <a:pt x="162373" y="178838"/>
                    <a:pt x="167762" y="178106"/>
                    <a:pt x="171718" y="180304"/>
                  </a:cubicBezTo>
                  <a:cubicBezTo>
                    <a:pt x="180739" y="185315"/>
                    <a:pt x="188890" y="191752"/>
                    <a:pt x="197476" y="197476"/>
                  </a:cubicBezTo>
                  <a:lnTo>
                    <a:pt x="210355" y="206062"/>
                  </a:lnTo>
                  <a:cubicBezTo>
                    <a:pt x="214648" y="208924"/>
                    <a:pt x="218338" y="213016"/>
                    <a:pt x="223233" y="214648"/>
                  </a:cubicBezTo>
                  <a:cubicBezTo>
                    <a:pt x="231819" y="217510"/>
                    <a:pt x="241461" y="218214"/>
                    <a:pt x="248991" y="223234"/>
                  </a:cubicBezTo>
                  <a:cubicBezTo>
                    <a:pt x="259302" y="230108"/>
                    <a:pt x="262530" y="233891"/>
                    <a:pt x="274749" y="236113"/>
                  </a:cubicBezTo>
                  <a:cubicBezTo>
                    <a:pt x="286100" y="238177"/>
                    <a:pt x="297645" y="238975"/>
                    <a:pt x="309093" y="240406"/>
                  </a:cubicBezTo>
                  <a:lnTo>
                    <a:pt x="347729" y="253285"/>
                  </a:lnTo>
                  <a:cubicBezTo>
                    <a:pt x="352022" y="254716"/>
                    <a:pt x="356843" y="255068"/>
                    <a:pt x="360608" y="257578"/>
                  </a:cubicBezTo>
                  <a:cubicBezTo>
                    <a:pt x="369194" y="263302"/>
                    <a:pt x="376577" y="271486"/>
                    <a:pt x="386366" y="274749"/>
                  </a:cubicBezTo>
                  <a:lnTo>
                    <a:pt x="412124" y="283335"/>
                  </a:lnTo>
                  <a:cubicBezTo>
                    <a:pt x="416417" y="286197"/>
                    <a:pt x="420287" y="289826"/>
                    <a:pt x="425002" y="291921"/>
                  </a:cubicBezTo>
                  <a:cubicBezTo>
                    <a:pt x="433272" y="295597"/>
                    <a:pt x="443230" y="295487"/>
                    <a:pt x="450760" y="300507"/>
                  </a:cubicBezTo>
                  <a:lnTo>
                    <a:pt x="476518" y="317679"/>
                  </a:lnTo>
                  <a:lnTo>
                    <a:pt x="502276" y="356316"/>
                  </a:lnTo>
                  <a:cubicBezTo>
                    <a:pt x="502277" y="356318"/>
                    <a:pt x="519446" y="382070"/>
                    <a:pt x="519447" y="382073"/>
                  </a:cubicBezTo>
                  <a:cubicBezTo>
                    <a:pt x="530340" y="403860"/>
                    <a:pt x="522708" y="395695"/>
                    <a:pt x="540912" y="407831"/>
                  </a:cubicBezTo>
                  <a:cubicBezTo>
                    <a:pt x="545215" y="420739"/>
                    <a:pt x="544544" y="422493"/>
                    <a:pt x="553791" y="433589"/>
                  </a:cubicBezTo>
                  <a:cubicBezTo>
                    <a:pt x="557678" y="438253"/>
                    <a:pt x="562943" y="441676"/>
                    <a:pt x="566670" y="446468"/>
                  </a:cubicBezTo>
                  <a:cubicBezTo>
                    <a:pt x="573005" y="454613"/>
                    <a:pt x="578118" y="463640"/>
                    <a:pt x="583842" y="472226"/>
                  </a:cubicBezTo>
                  <a:lnTo>
                    <a:pt x="592428" y="485104"/>
                  </a:lnTo>
                  <a:cubicBezTo>
                    <a:pt x="595290" y="489397"/>
                    <a:pt x="597366" y="494335"/>
                    <a:pt x="601014" y="497983"/>
                  </a:cubicBezTo>
                  <a:cubicBezTo>
                    <a:pt x="617541" y="514510"/>
                    <a:pt x="608842" y="507494"/>
                    <a:pt x="626771" y="519448"/>
                  </a:cubicBezTo>
                  <a:cubicBezTo>
                    <a:pt x="642512" y="543060"/>
                    <a:pt x="626771" y="523026"/>
                    <a:pt x="648236" y="540913"/>
                  </a:cubicBezTo>
                  <a:cubicBezTo>
                    <a:pt x="688581" y="574534"/>
                    <a:pt x="621781" y="527571"/>
                    <a:pt x="686873" y="570964"/>
                  </a:cubicBezTo>
                  <a:cubicBezTo>
                    <a:pt x="691166" y="573826"/>
                    <a:pt x="694693" y="578537"/>
                    <a:pt x="699752" y="579549"/>
                  </a:cubicBezTo>
                  <a:lnTo>
                    <a:pt x="721216" y="583842"/>
                  </a:lnTo>
                  <a:cubicBezTo>
                    <a:pt x="741250" y="582411"/>
                    <a:pt x="761833" y="584420"/>
                    <a:pt x="781318" y="579549"/>
                  </a:cubicBezTo>
                  <a:cubicBezTo>
                    <a:pt x="808751" y="572691"/>
                    <a:pt x="801766" y="561625"/>
                    <a:pt x="819955" y="549499"/>
                  </a:cubicBezTo>
                  <a:cubicBezTo>
                    <a:pt x="823720" y="546989"/>
                    <a:pt x="828786" y="547230"/>
                    <a:pt x="832833" y="545206"/>
                  </a:cubicBezTo>
                  <a:cubicBezTo>
                    <a:pt x="837448" y="542899"/>
                    <a:pt x="841097" y="538927"/>
                    <a:pt x="845712" y="536620"/>
                  </a:cubicBezTo>
                  <a:cubicBezTo>
                    <a:pt x="849759" y="534596"/>
                    <a:pt x="854635" y="534525"/>
                    <a:pt x="858591" y="532327"/>
                  </a:cubicBezTo>
                  <a:cubicBezTo>
                    <a:pt x="867612" y="527316"/>
                    <a:pt x="875763" y="520879"/>
                    <a:pt x="884349" y="515155"/>
                  </a:cubicBezTo>
                  <a:cubicBezTo>
                    <a:pt x="888642" y="512293"/>
                    <a:pt x="892333" y="508201"/>
                    <a:pt x="897228" y="506569"/>
                  </a:cubicBezTo>
                  <a:lnTo>
                    <a:pt x="910107" y="502276"/>
                  </a:lnTo>
                  <a:cubicBezTo>
                    <a:pt x="914400" y="499414"/>
                    <a:pt x="919337" y="497338"/>
                    <a:pt x="922985" y="493690"/>
                  </a:cubicBezTo>
                  <a:cubicBezTo>
                    <a:pt x="948790" y="467883"/>
                    <a:pt x="903250" y="491107"/>
                    <a:pt x="957329" y="455054"/>
                  </a:cubicBezTo>
                  <a:lnTo>
                    <a:pt x="983087" y="437882"/>
                  </a:lnTo>
                  <a:cubicBezTo>
                    <a:pt x="987380" y="435020"/>
                    <a:pt x="992318" y="432944"/>
                    <a:pt x="995966" y="429296"/>
                  </a:cubicBezTo>
                  <a:cubicBezTo>
                    <a:pt x="1000259" y="425003"/>
                    <a:pt x="1003988" y="420060"/>
                    <a:pt x="1008845" y="416417"/>
                  </a:cubicBezTo>
                  <a:cubicBezTo>
                    <a:pt x="1009990" y="415558"/>
                    <a:pt x="1011707" y="416417"/>
                    <a:pt x="1013138" y="416417"/>
                  </a:cubicBezTo>
                </a:path>
              </a:pathLst>
            </a:custGeom>
            <a:noFill/>
            <a:ln w="34925">
              <a:solidFill>
                <a:srgbClr val="0E8B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C1D6F5DD-E06B-0D50-F5E4-3F49A9587141}"/>
                </a:ext>
              </a:extLst>
            </p:cNvPr>
            <p:cNvCxnSpPr/>
            <p:nvPr/>
          </p:nvCxnSpPr>
          <p:spPr>
            <a:xfrm flipV="1">
              <a:off x="3816440" y="3868615"/>
              <a:ext cx="1152470" cy="1160585"/>
            </a:xfrm>
            <a:prstGeom prst="line">
              <a:avLst/>
            </a:prstGeom>
            <a:ln w="34925">
              <a:solidFill>
                <a:srgbClr val="0E8B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59EC07C-F194-3436-9CEB-4BDFC8D854E0}"/>
                </a:ext>
              </a:extLst>
            </p:cNvPr>
            <p:cNvSpPr txBox="1"/>
            <p:nvPr/>
          </p:nvSpPr>
          <p:spPr>
            <a:xfrm rot="19084363">
              <a:off x="4939634" y="3386764"/>
              <a:ext cx="706994" cy="423953"/>
            </a:xfrm>
            <a:prstGeom prst="rect">
              <a:avLst/>
            </a:prstGeom>
            <a:noFill/>
          </p:spPr>
          <p:txBody>
            <a:bodyPr wrap="square">
              <a:spAutoFit/>
            </a:bodyPr>
            <a:lstStyle/>
            <a:p>
              <a:r>
                <a:rPr lang="en-US" sz="1400" b="1" dirty="0">
                  <a:latin typeface="Lato Extended"/>
                </a:rPr>
                <a:t>ET</a:t>
              </a:r>
              <a:endParaRPr lang="en-US" sz="2000" b="1" dirty="0">
                <a:latin typeface="Lato Extended"/>
              </a:endParaRPr>
            </a:p>
          </p:txBody>
        </p:sp>
      </p:grpSp>
      <p:sp>
        <p:nvSpPr>
          <p:cNvPr id="23" name="Content Placeholder 2">
            <a:extLst>
              <a:ext uri="{FF2B5EF4-FFF2-40B4-BE49-F238E27FC236}">
                <a16:creationId xmlns:a16="http://schemas.microsoft.com/office/drawing/2014/main" id="{FDB1376A-659A-5168-0A19-7A21753C6042}"/>
              </a:ext>
            </a:extLst>
          </p:cNvPr>
          <p:cNvSpPr>
            <a:spLocks noGrp="1"/>
          </p:cNvSpPr>
          <p:nvPr>
            <p:ph idx="1"/>
          </p:nvPr>
        </p:nvSpPr>
        <p:spPr>
          <a:xfrm>
            <a:off x="1120745" y="1365993"/>
            <a:ext cx="3560805" cy="2205993"/>
          </a:xfrm>
        </p:spPr>
        <p:txBody>
          <a:bodyPr>
            <a:normAutofit/>
          </a:bodyPr>
          <a:lstStyle/>
          <a:p>
            <a:pPr marL="0" indent="0">
              <a:buNone/>
            </a:pPr>
            <a:r>
              <a:rPr lang="en-GB" sz="1800" dirty="0"/>
              <a:t>Scientifically Important:</a:t>
            </a:r>
          </a:p>
          <a:p>
            <a:pPr marL="457200" lvl="1" indent="0">
              <a:spcBef>
                <a:spcPts val="1200"/>
              </a:spcBef>
              <a:buNone/>
            </a:pPr>
            <a:r>
              <a:rPr lang="en-GB" sz="1400" dirty="0"/>
              <a:t>Bigger redshift</a:t>
            </a:r>
            <a:r>
              <a:rPr lang="en-GB" sz="1400" b="1" dirty="0"/>
              <a:t> -- earlier</a:t>
            </a:r>
            <a:r>
              <a:rPr lang="en-GB" sz="1400" dirty="0"/>
              <a:t> universe</a:t>
            </a:r>
          </a:p>
          <a:p>
            <a:pPr marL="457200" lvl="1" indent="0">
              <a:buNone/>
            </a:pPr>
            <a:r>
              <a:rPr lang="en-GB" sz="1400" dirty="0"/>
              <a:t>More </a:t>
            </a:r>
            <a:r>
              <a:rPr lang="en-GB" sz="1400" b="1" dirty="0"/>
              <a:t>massive</a:t>
            </a:r>
            <a:r>
              <a:rPr lang="en-GB" sz="1400" dirty="0"/>
              <a:t> binary systems</a:t>
            </a:r>
          </a:p>
          <a:p>
            <a:pPr marL="457200" lvl="1" indent="0">
              <a:buNone/>
            </a:pPr>
            <a:r>
              <a:rPr lang="en-GB" sz="1400" b="1" dirty="0"/>
              <a:t>Longer</a:t>
            </a:r>
            <a:r>
              <a:rPr lang="en-GB" sz="1400" dirty="0"/>
              <a:t> </a:t>
            </a:r>
            <a:r>
              <a:rPr lang="en-GB" sz="1400" b="1" dirty="0"/>
              <a:t>time</a:t>
            </a:r>
            <a:r>
              <a:rPr lang="en-GB" sz="1400" dirty="0"/>
              <a:t> in the sensitive band</a:t>
            </a:r>
            <a:endParaRPr lang="en-GB" sz="1800" dirty="0"/>
          </a:p>
          <a:p>
            <a:pPr marL="0" indent="0">
              <a:buNone/>
            </a:pPr>
            <a:r>
              <a:rPr lang="en-GB" sz="1800" dirty="0"/>
              <a:t>Difficult to Suppress</a:t>
            </a:r>
          </a:p>
          <a:p>
            <a:pPr marL="0" indent="0">
              <a:buNone/>
            </a:pPr>
            <a:r>
              <a:rPr lang="en-GB" sz="1400" dirty="0"/>
              <a:t>        Low-pass filter</a:t>
            </a:r>
          </a:p>
          <a:p>
            <a:pPr marL="457200" lvl="1" indent="0">
              <a:buNone/>
            </a:pPr>
            <a:endParaRPr lang="en-GB" sz="1600" dirty="0"/>
          </a:p>
          <a:p>
            <a:pPr marL="457200" lvl="1" indent="0">
              <a:buNone/>
            </a:pPr>
            <a:endParaRPr lang="en-GB" sz="1400" dirty="0"/>
          </a:p>
          <a:p>
            <a:pPr marL="457200" lvl="1" indent="0">
              <a:buNone/>
            </a:pPr>
            <a:endParaRPr lang="en-GB" sz="1400" dirty="0"/>
          </a:p>
        </p:txBody>
      </p:sp>
      <p:sp>
        <p:nvSpPr>
          <p:cNvPr id="22" name="Freeform 21">
            <a:extLst>
              <a:ext uri="{FF2B5EF4-FFF2-40B4-BE49-F238E27FC236}">
                <a16:creationId xmlns:a16="http://schemas.microsoft.com/office/drawing/2014/main" id="{B80E3131-D437-F30F-4728-9146E6D4831A}"/>
              </a:ext>
            </a:extLst>
          </p:cNvPr>
          <p:cNvSpPr/>
          <p:nvPr/>
        </p:nvSpPr>
        <p:spPr>
          <a:xfrm>
            <a:off x="6577767" y="2129785"/>
            <a:ext cx="116732" cy="706877"/>
          </a:xfrm>
          <a:custGeom>
            <a:avLst/>
            <a:gdLst>
              <a:gd name="connsiteX0" fmla="*/ 0 w 116732"/>
              <a:gd name="connsiteY0" fmla="*/ 0 h 706877"/>
              <a:gd name="connsiteX1" fmla="*/ 6485 w 116732"/>
              <a:gd name="connsiteY1" fmla="*/ 162128 h 706877"/>
              <a:gd name="connsiteX2" fmla="*/ 12970 w 116732"/>
              <a:gd name="connsiteY2" fmla="*/ 207524 h 706877"/>
              <a:gd name="connsiteX3" fmla="*/ 19455 w 116732"/>
              <a:gd name="connsiteY3" fmla="*/ 278860 h 706877"/>
              <a:gd name="connsiteX4" fmla="*/ 38910 w 116732"/>
              <a:gd name="connsiteY4" fmla="*/ 291830 h 706877"/>
              <a:gd name="connsiteX5" fmla="*/ 45396 w 116732"/>
              <a:gd name="connsiteY5" fmla="*/ 311285 h 706877"/>
              <a:gd name="connsiteX6" fmla="*/ 58366 w 116732"/>
              <a:gd name="connsiteY6" fmla="*/ 356681 h 706877"/>
              <a:gd name="connsiteX7" fmla="*/ 64851 w 116732"/>
              <a:gd name="connsiteY7" fmla="*/ 395592 h 706877"/>
              <a:gd name="connsiteX8" fmla="*/ 71336 w 116732"/>
              <a:gd name="connsiteY8" fmla="*/ 453958 h 706877"/>
              <a:gd name="connsiteX9" fmla="*/ 110247 w 116732"/>
              <a:gd name="connsiteY9" fmla="*/ 473413 h 706877"/>
              <a:gd name="connsiteX10" fmla="*/ 116732 w 116732"/>
              <a:gd name="connsiteY10" fmla="*/ 564205 h 706877"/>
              <a:gd name="connsiteX11" fmla="*/ 110247 w 116732"/>
              <a:gd name="connsiteY11" fmla="*/ 590145 h 706877"/>
              <a:gd name="connsiteX12" fmla="*/ 110247 w 116732"/>
              <a:gd name="connsiteY12" fmla="*/ 706877 h 706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6732" h="706877">
                <a:moveTo>
                  <a:pt x="0" y="0"/>
                </a:moveTo>
                <a:cubicBezTo>
                  <a:pt x="2162" y="54043"/>
                  <a:pt x="3111" y="108147"/>
                  <a:pt x="6485" y="162128"/>
                </a:cubicBezTo>
                <a:cubicBezTo>
                  <a:pt x="7438" y="177384"/>
                  <a:pt x="11282" y="192332"/>
                  <a:pt x="12970" y="207524"/>
                </a:cubicBezTo>
                <a:cubicBezTo>
                  <a:pt x="15607" y="231255"/>
                  <a:pt x="12433" y="256039"/>
                  <a:pt x="19455" y="278860"/>
                </a:cubicBezTo>
                <a:cubicBezTo>
                  <a:pt x="21747" y="286309"/>
                  <a:pt x="32425" y="287507"/>
                  <a:pt x="38910" y="291830"/>
                </a:cubicBezTo>
                <a:cubicBezTo>
                  <a:pt x="41072" y="298315"/>
                  <a:pt x="43518" y="304712"/>
                  <a:pt x="45396" y="311285"/>
                </a:cubicBezTo>
                <a:cubicBezTo>
                  <a:pt x="61691" y="368313"/>
                  <a:pt x="42811" y="310015"/>
                  <a:pt x="58366" y="356681"/>
                </a:cubicBezTo>
                <a:cubicBezTo>
                  <a:pt x="60528" y="369651"/>
                  <a:pt x="63113" y="382558"/>
                  <a:pt x="64851" y="395592"/>
                </a:cubicBezTo>
                <a:cubicBezTo>
                  <a:pt x="67438" y="414995"/>
                  <a:pt x="64646" y="435561"/>
                  <a:pt x="71336" y="453958"/>
                </a:cubicBezTo>
                <a:cubicBezTo>
                  <a:pt x="74804" y="463495"/>
                  <a:pt x="102408" y="470800"/>
                  <a:pt x="110247" y="473413"/>
                </a:cubicBezTo>
                <a:cubicBezTo>
                  <a:pt x="112409" y="503677"/>
                  <a:pt x="116732" y="533864"/>
                  <a:pt x="116732" y="564205"/>
                </a:cubicBezTo>
                <a:cubicBezTo>
                  <a:pt x="116732" y="573118"/>
                  <a:pt x="110652" y="581241"/>
                  <a:pt x="110247" y="590145"/>
                </a:cubicBezTo>
                <a:cubicBezTo>
                  <a:pt x="108480" y="629016"/>
                  <a:pt x="110247" y="667966"/>
                  <a:pt x="110247" y="706877"/>
                </a:cubicBezTo>
              </a:path>
            </a:pathLst>
          </a:custGeom>
          <a:noFill/>
          <a:ln w="63500">
            <a:solidFill>
              <a:srgbClr val="835A0D"/>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reeform 27">
            <a:extLst>
              <a:ext uri="{FF2B5EF4-FFF2-40B4-BE49-F238E27FC236}">
                <a16:creationId xmlns:a16="http://schemas.microsoft.com/office/drawing/2014/main" id="{B642594F-4B69-F6F8-E58E-5A7D203F68E5}"/>
              </a:ext>
            </a:extLst>
          </p:cNvPr>
          <p:cNvSpPr/>
          <p:nvPr/>
        </p:nvSpPr>
        <p:spPr>
          <a:xfrm>
            <a:off x="6686995" y="2830447"/>
            <a:ext cx="67174" cy="546100"/>
          </a:xfrm>
          <a:custGeom>
            <a:avLst/>
            <a:gdLst>
              <a:gd name="connsiteX0" fmla="*/ 6558 w 67174"/>
              <a:gd name="connsiteY0" fmla="*/ 0 h 546100"/>
              <a:gd name="connsiteX1" fmla="*/ 3383 w 67174"/>
              <a:gd name="connsiteY1" fmla="*/ 41275 h 546100"/>
              <a:gd name="connsiteX2" fmla="*/ 9733 w 67174"/>
              <a:gd name="connsiteY2" fmla="*/ 104775 h 546100"/>
              <a:gd name="connsiteX3" fmla="*/ 12908 w 67174"/>
              <a:gd name="connsiteY3" fmla="*/ 133350 h 546100"/>
              <a:gd name="connsiteX4" fmla="*/ 19258 w 67174"/>
              <a:gd name="connsiteY4" fmla="*/ 222250 h 546100"/>
              <a:gd name="connsiteX5" fmla="*/ 22433 w 67174"/>
              <a:gd name="connsiteY5" fmla="*/ 266700 h 546100"/>
              <a:gd name="connsiteX6" fmla="*/ 25608 w 67174"/>
              <a:gd name="connsiteY6" fmla="*/ 292100 h 546100"/>
              <a:gd name="connsiteX7" fmla="*/ 28783 w 67174"/>
              <a:gd name="connsiteY7" fmla="*/ 323850 h 546100"/>
              <a:gd name="connsiteX8" fmla="*/ 35133 w 67174"/>
              <a:gd name="connsiteY8" fmla="*/ 358775 h 546100"/>
              <a:gd name="connsiteX9" fmla="*/ 41483 w 67174"/>
              <a:gd name="connsiteY9" fmla="*/ 428625 h 546100"/>
              <a:gd name="connsiteX10" fmla="*/ 47833 w 67174"/>
              <a:gd name="connsiteY10" fmla="*/ 463550 h 546100"/>
              <a:gd name="connsiteX11" fmla="*/ 54183 w 67174"/>
              <a:gd name="connsiteY11" fmla="*/ 488950 h 546100"/>
              <a:gd name="connsiteX12" fmla="*/ 63708 w 67174"/>
              <a:gd name="connsiteY12" fmla="*/ 520700 h 546100"/>
              <a:gd name="connsiteX13" fmla="*/ 66883 w 67174"/>
              <a:gd name="connsiteY13" fmla="*/ 530225 h 546100"/>
              <a:gd name="connsiteX14" fmla="*/ 66883 w 67174"/>
              <a:gd name="connsiteY14" fmla="*/ 546100 h 5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174" h="546100">
                <a:moveTo>
                  <a:pt x="6558" y="0"/>
                </a:moveTo>
                <a:cubicBezTo>
                  <a:pt x="-3253" y="24528"/>
                  <a:pt x="-62" y="9126"/>
                  <a:pt x="3383" y="41275"/>
                </a:cubicBezTo>
                <a:cubicBezTo>
                  <a:pt x="5649" y="62426"/>
                  <a:pt x="7544" y="83616"/>
                  <a:pt x="9733" y="104775"/>
                </a:cubicBezTo>
                <a:cubicBezTo>
                  <a:pt x="10719" y="114308"/>
                  <a:pt x="12310" y="123785"/>
                  <a:pt x="12908" y="133350"/>
                </a:cubicBezTo>
                <a:cubicBezTo>
                  <a:pt x="18912" y="229417"/>
                  <a:pt x="13146" y="142794"/>
                  <a:pt x="19258" y="222250"/>
                </a:cubicBezTo>
                <a:cubicBezTo>
                  <a:pt x="20397" y="237061"/>
                  <a:pt x="21088" y="251907"/>
                  <a:pt x="22433" y="266700"/>
                </a:cubicBezTo>
                <a:cubicBezTo>
                  <a:pt x="23206" y="275198"/>
                  <a:pt x="24666" y="283620"/>
                  <a:pt x="25608" y="292100"/>
                </a:cubicBezTo>
                <a:cubicBezTo>
                  <a:pt x="26783" y="302671"/>
                  <a:pt x="27464" y="313296"/>
                  <a:pt x="28783" y="323850"/>
                </a:cubicBezTo>
                <a:cubicBezTo>
                  <a:pt x="35308" y="376051"/>
                  <a:pt x="28631" y="313260"/>
                  <a:pt x="35133" y="358775"/>
                </a:cubicBezTo>
                <a:cubicBezTo>
                  <a:pt x="39875" y="391966"/>
                  <a:pt x="37511" y="390895"/>
                  <a:pt x="41483" y="428625"/>
                </a:cubicBezTo>
                <a:cubicBezTo>
                  <a:pt x="42110" y="434585"/>
                  <a:pt x="46275" y="456798"/>
                  <a:pt x="47833" y="463550"/>
                </a:cubicBezTo>
                <a:cubicBezTo>
                  <a:pt x="49795" y="472054"/>
                  <a:pt x="51423" y="480671"/>
                  <a:pt x="54183" y="488950"/>
                </a:cubicBezTo>
                <a:cubicBezTo>
                  <a:pt x="69273" y="534221"/>
                  <a:pt x="54111" y="487111"/>
                  <a:pt x="63708" y="520700"/>
                </a:cubicBezTo>
                <a:cubicBezTo>
                  <a:pt x="64627" y="523918"/>
                  <a:pt x="66468" y="526904"/>
                  <a:pt x="66883" y="530225"/>
                </a:cubicBezTo>
                <a:cubicBezTo>
                  <a:pt x="67539" y="535476"/>
                  <a:pt x="66883" y="540808"/>
                  <a:pt x="66883" y="546100"/>
                </a:cubicBezTo>
              </a:path>
            </a:pathLst>
          </a:custGeom>
          <a:noFill/>
          <a:ln w="63500">
            <a:solidFill>
              <a:srgbClr val="835A0D"/>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Connector 31">
            <a:extLst>
              <a:ext uri="{FF2B5EF4-FFF2-40B4-BE49-F238E27FC236}">
                <a16:creationId xmlns:a16="http://schemas.microsoft.com/office/drawing/2014/main" id="{5EE68587-8A27-E9A1-CA92-6845536C5CE7}"/>
              </a:ext>
            </a:extLst>
          </p:cNvPr>
          <p:cNvCxnSpPr>
            <a:cxnSpLocks/>
          </p:cNvCxnSpPr>
          <p:nvPr/>
        </p:nvCxnSpPr>
        <p:spPr>
          <a:xfrm>
            <a:off x="6746031" y="3371882"/>
            <a:ext cx="117124" cy="669925"/>
          </a:xfrm>
          <a:prstGeom prst="line">
            <a:avLst/>
          </a:prstGeom>
          <a:ln w="63500">
            <a:solidFill>
              <a:srgbClr val="835A0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29947F-BD85-9C9D-B3ED-1DC67F161859}"/>
              </a:ext>
            </a:extLst>
          </p:cNvPr>
          <p:cNvCxnSpPr>
            <a:cxnSpLocks/>
          </p:cNvCxnSpPr>
          <p:nvPr/>
        </p:nvCxnSpPr>
        <p:spPr>
          <a:xfrm>
            <a:off x="6863397" y="4011547"/>
            <a:ext cx="300347" cy="1346200"/>
          </a:xfrm>
          <a:prstGeom prst="line">
            <a:avLst/>
          </a:prstGeom>
          <a:ln w="63500">
            <a:solidFill>
              <a:srgbClr val="835A0D"/>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5" name="Google Shape;237;p32">
            <a:extLst>
              <a:ext uri="{FF2B5EF4-FFF2-40B4-BE49-F238E27FC236}">
                <a16:creationId xmlns:a16="http://schemas.microsoft.com/office/drawing/2014/main" id="{50E17F36-D41B-041E-50DA-6FE63ACC1DEB}"/>
              </a:ext>
            </a:extLst>
          </p:cNvPr>
          <p:cNvSpPr/>
          <p:nvPr/>
        </p:nvSpPr>
        <p:spPr>
          <a:xfrm rot="5400000" flipH="1">
            <a:off x="6623768" y="5750360"/>
            <a:ext cx="797264" cy="318490"/>
          </a:xfrm>
          <a:prstGeom prst="rightArrow">
            <a:avLst>
              <a:gd name="adj1" fmla="val 50000"/>
              <a:gd name="adj2" fmla="val 50000"/>
            </a:avLst>
          </a:prstGeom>
          <a:solidFill>
            <a:srgbClr val="835A0D"/>
          </a:solidFill>
          <a:ln w="9525" cap="flat" cmpd="sng">
            <a:solidFill>
              <a:schemeClr val="dk2"/>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Source Sans Pro"/>
              <a:ea typeface="Source Sans Pro"/>
              <a:cs typeface="Source Sans Pro"/>
              <a:sym typeface="Source Sans Pro"/>
            </a:endParaRPr>
          </a:p>
        </p:txBody>
      </p:sp>
      <p:sp>
        <p:nvSpPr>
          <p:cNvPr id="3" name="Freeform 2">
            <a:extLst>
              <a:ext uri="{FF2B5EF4-FFF2-40B4-BE49-F238E27FC236}">
                <a16:creationId xmlns:a16="http://schemas.microsoft.com/office/drawing/2014/main" id="{980F825B-FB5B-F5F0-50F9-647E903BFFF8}"/>
              </a:ext>
            </a:extLst>
          </p:cNvPr>
          <p:cNvSpPr/>
          <p:nvPr/>
        </p:nvSpPr>
        <p:spPr>
          <a:xfrm>
            <a:off x="1799303" y="3510116"/>
            <a:ext cx="2440858" cy="2308122"/>
          </a:xfrm>
          <a:custGeom>
            <a:avLst/>
            <a:gdLst>
              <a:gd name="connsiteX0" fmla="*/ 353962 w 2440858"/>
              <a:gd name="connsiteY0" fmla="*/ 0 h 2308122"/>
              <a:gd name="connsiteX1" fmla="*/ 0 w 2440858"/>
              <a:gd name="connsiteY1" fmla="*/ 0 h 2308122"/>
              <a:gd name="connsiteX2" fmla="*/ 7375 w 2440858"/>
              <a:gd name="connsiteY2" fmla="*/ 125361 h 2308122"/>
              <a:gd name="connsiteX3" fmla="*/ 951271 w 2440858"/>
              <a:gd name="connsiteY3" fmla="*/ 1961535 h 2308122"/>
              <a:gd name="connsiteX4" fmla="*/ 988142 w 2440858"/>
              <a:gd name="connsiteY4" fmla="*/ 2020529 h 2308122"/>
              <a:gd name="connsiteX5" fmla="*/ 1113504 w 2440858"/>
              <a:gd name="connsiteY5" fmla="*/ 2072148 h 2308122"/>
              <a:gd name="connsiteX6" fmla="*/ 1209368 w 2440858"/>
              <a:gd name="connsiteY6" fmla="*/ 2101645 h 2308122"/>
              <a:gd name="connsiteX7" fmla="*/ 1283110 w 2440858"/>
              <a:gd name="connsiteY7" fmla="*/ 2160638 h 2308122"/>
              <a:gd name="connsiteX8" fmla="*/ 1378975 w 2440858"/>
              <a:gd name="connsiteY8" fmla="*/ 2308122 h 2308122"/>
              <a:gd name="connsiteX9" fmla="*/ 1378975 w 2440858"/>
              <a:gd name="connsiteY9" fmla="*/ 2308122 h 2308122"/>
              <a:gd name="connsiteX10" fmla="*/ 1482213 w 2440858"/>
              <a:gd name="connsiteY10" fmla="*/ 2308122 h 2308122"/>
              <a:gd name="connsiteX11" fmla="*/ 1614949 w 2440858"/>
              <a:gd name="connsiteY11" fmla="*/ 2197509 h 2308122"/>
              <a:gd name="connsiteX12" fmla="*/ 2433484 w 2440858"/>
              <a:gd name="connsiteY12" fmla="*/ 1386348 h 2308122"/>
              <a:gd name="connsiteX13" fmla="*/ 2440858 w 2440858"/>
              <a:gd name="connsiteY13" fmla="*/ 648929 h 2308122"/>
              <a:gd name="connsiteX14" fmla="*/ 1814052 w 2440858"/>
              <a:gd name="connsiteY14" fmla="*/ 1268361 h 2308122"/>
              <a:gd name="connsiteX15" fmla="*/ 1688691 w 2440858"/>
              <a:gd name="connsiteY15" fmla="*/ 1423219 h 2308122"/>
              <a:gd name="connsiteX16" fmla="*/ 1614949 w 2440858"/>
              <a:gd name="connsiteY16" fmla="*/ 1570703 h 2308122"/>
              <a:gd name="connsiteX17" fmla="*/ 1570704 w 2440858"/>
              <a:gd name="connsiteY17" fmla="*/ 1673942 h 2308122"/>
              <a:gd name="connsiteX18" fmla="*/ 1474839 w 2440858"/>
              <a:gd name="connsiteY18" fmla="*/ 1769806 h 2308122"/>
              <a:gd name="connsiteX19" fmla="*/ 1334729 w 2440858"/>
              <a:gd name="connsiteY19" fmla="*/ 1732935 h 2308122"/>
              <a:gd name="connsiteX20" fmla="*/ 1098755 w 2440858"/>
              <a:gd name="connsiteY20" fmla="*/ 1555955 h 2308122"/>
              <a:gd name="connsiteX21" fmla="*/ 1054510 w 2440858"/>
              <a:gd name="connsiteY21" fmla="*/ 1460090 h 2308122"/>
              <a:gd name="connsiteX22" fmla="*/ 1054510 w 2440858"/>
              <a:gd name="connsiteY22" fmla="*/ 1460090 h 2308122"/>
              <a:gd name="connsiteX23" fmla="*/ 1054510 w 2440858"/>
              <a:gd name="connsiteY23" fmla="*/ 1460090 h 2308122"/>
              <a:gd name="connsiteX24" fmla="*/ 353962 w 2440858"/>
              <a:gd name="connsiteY24" fmla="*/ 0 h 2308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40858" h="2308122">
                <a:moveTo>
                  <a:pt x="353962" y="0"/>
                </a:moveTo>
                <a:lnTo>
                  <a:pt x="0" y="0"/>
                </a:lnTo>
                <a:lnTo>
                  <a:pt x="7375" y="125361"/>
                </a:lnTo>
                <a:lnTo>
                  <a:pt x="951271" y="1961535"/>
                </a:lnTo>
                <a:lnTo>
                  <a:pt x="988142" y="2020529"/>
                </a:lnTo>
                <a:lnTo>
                  <a:pt x="1113504" y="2072148"/>
                </a:lnTo>
                <a:lnTo>
                  <a:pt x="1209368" y="2101645"/>
                </a:lnTo>
                <a:lnTo>
                  <a:pt x="1283110" y="2160638"/>
                </a:lnTo>
                <a:lnTo>
                  <a:pt x="1378975" y="2308122"/>
                </a:lnTo>
                <a:lnTo>
                  <a:pt x="1378975" y="2308122"/>
                </a:lnTo>
                <a:lnTo>
                  <a:pt x="1482213" y="2308122"/>
                </a:lnTo>
                <a:lnTo>
                  <a:pt x="1614949" y="2197509"/>
                </a:lnTo>
                <a:lnTo>
                  <a:pt x="2433484" y="1386348"/>
                </a:lnTo>
                <a:lnTo>
                  <a:pt x="2440858" y="648929"/>
                </a:lnTo>
                <a:lnTo>
                  <a:pt x="1814052" y="1268361"/>
                </a:lnTo>
                <a:lnTo>
                  <a:pt x="1688691" y="1423219"/>
                </a:lnTo>
                <a:lnTo>
                  <a:pt x="1614949" y="1570703"/>
                </a:lnTo>
                <a:lnTo>
                  <a:pt x="1570704" y="1673942"/>
                </a:lnTo>
                <a:lnTo>
                  <a:pt x="1474839" y="1769806"/>
                </a:lnTo>
                <a:lnTo>
                  <a:pt x="1334729" y="1732935"/>
                </a:lnTo>
                <a:lnTo>
                  <a:pt x="1098755" y="1555955"/>
                </a:lnTo>
                <a:lnTo>
                  <a:pt x="1054510" y="1460090"/>
                </a:lnTo>
                <a:lnTo>
                  <a:pt x="1054510" y="1460090"/>
                </a:lnTo>
                <a:lnTo>
                  <a:pt x="1054510" y="1460090"/>
                </a:lnTo>
                <a:lnTo>
                  <a:pt x="353962" y="0"/>
                </a:lnTo>
                <a:close/>
              </a:path>
            </a:pathLst>
          </a:custGeom>
          <a:solidFill>
            <a:schemeClr val="accent1">
              <a:alpha val="3114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40606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CEEB429-8E17-4DC4-DEDB-FF0687AA3A7D}"/>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3FAB7227-FE86-2469-B77B-44ACB2397B5D}"/>
              </a:ext>
            </a:extLst>
          </p:cNvPr>
          <p:cNvSpPr>
            <a:spLocks noGrp="1"/>
          </p:cNvSpPr>
          <p:nvPr>
            <p:ph type="sldNum" sz="quarter" idx="12"/>
          </p:nvPr>
        </p:nvSpPr>
        <p:spPr/>
        <p:txBody>
          <a:bodyPr/>
          <a:lstStyle/>
          <a:p>
            <a:fld id="{86D12830-9A95-C347-AB67-7FF77AC87CE5}" type="slidenum">
              <a:rPr lang="en-GB" smtClean="0"/>
              <a:pPr/>
              <a:t>7</a:t>
            </a:fld>
            <a:endParaRPr lang="en-GB" dirty="0"/>
          </a:p>
        </p:txBody>
      </p:sp>
      <p:sp>
        <p:nvSpPr>
          <p:cNvPr id="7" name="TextBox 6">
            <a:extLst>
              <a:ext uri="{FF2B5EF4-FFF2-40B4-BE49-F238E27FC236}">
                <a16:creationId xmlns:a16="http://schemas.microsoft.com/office/drawing/2014/main" id="{3E88DB2C-3BC1-171B-D5FC-8FCD9EA0B515}"/>
              </a:ext>
            </a:extLst>
          </p:cNvPr>
          <p:cNvSpPr txBox="1"/>
          <p:nvPr/>
        </p:nvSpPr>
        <p:spPr>
          <a:xfrm>
            <a:off x="28576" y="98994"/>
            <a:ext cx="5108199" cy="400110"/>
          </a:xfrm>
          <a:prstGeom prst="rect">
            <a:avLst/>
          </a:prstGeom>
          <a:noFill/>
        </p:spPr>
        <p:txBody>
          <a:bodyPr wrap="square">
            <a:spAutoFit/>
          </a:bodyPr>
          <a:lstStyle/>
          <a:p>
            <a:r>
              <a:rPr lang="en-GB" sz="2000" b="1" dirty="0">
                <a:solidFill>
                  <a:schemeClr val="bg1"/>
                </a:solidFill>
                <a:latin typeface="Lato Extended"/>
                <a:ea typeface="+mn-ea"/>
                <a:cs typeface="+mn-cs"/>
              </a:rPr>
              <a:t>Detectors and Low Frequency Sciences </a:t>
            </a:r>
            <a:endParaRPr lang="en-GB" sz="2000" dirty="0">
              <a:solidFill>
                <a:schemeClr val="bg1"/>
              </a:solidFill>
            </a:endParaRPr>
          </a:p>
        </p:txBody>
      </p:sp>
      <p:grpSp>
        <p:nvGrpSpPr>
          <p:cNvPr id="13" name="Group 12">
            <a:extLst>
              <a:ext uri="{FF2B5EF4-FFF2-40B4-BE49-F238E27FC236}">
                <a16:creationId xmlns:a16="http://schemas.microsoft.com/office/drawing/2014/main" id="{420BD5B4-75A1-6851-A1C3-76A3A15B4B9E}"/>
              </a:ext>
            </a:extLst>
          </p:cNvPr>
          <p:cNvGrpSpPr/>
          <p:nvPr/>
        </p:nvGrpSpPr>
        <p:grpSpPr>
          <a:xfrm>
            <a:off x="7569689" y="1960838"/>
            <a:ext cx="3536185" cy="3992041"/>
            <a:chOff x="580178" y="1210973"/>
            <a:chExt cx="3715461" cy="4194428"/>
          </a:xfrm>
        </p:grpSpPr>
        <p:grpSp>
          <p:nvGrpSpPr>
            <p:cNvPr id="14" name="Group 13">
              <a:extLst>
                <a:ext uri="{FF2B5EF4-FFF2-40B4-BE49-F238E27FC236}">
                  <a16:creationId xmlns:a16="http://schemas.microsoft.com/office/drawing/2014/main" id="{0F9724A0-B158-095D-6EBB-403089CF7CB1}"/>
                </a:ext>
              </a:extLst>
            </p:cNvPr>
            <p:cNvGrpSpPr/>
            <p:nvPr/>
          </p:nvGrpSpPr>
          <p:grpSpPr>
            <a:xfrm>
              <a:off x="2317722" y="1395799"/>
              <a:ext cx="1671773" cy="3625735"/>
              <a:chOff x="5457776" y="1043267"/>
              <a:chExt cx="1991688" cy="4319566"/>
            </a:xfrm>
          </p:grpSpPr>
          <p:pic>
            <p:nvPicPr>
              <p:cNvPr id="31" name="Picture 30" descr="A drawing of the leaning tower of pisa&#10;&#10;Description automatically generated">
                <a:extLst>
                  <a:ext uri="{FF2B5EF4-FFF2-40B4-BE49-F238E27FC236}">
                    <a16:creationId xmlns:a16="http://schemas.microsoft.com/office/drawing/2014/main" id="{1267A07F-BED3-EEFF-9702-2B8425840E72}"/>
                  </a:ext>
                </a:extLst>
              </p:cNvPr>
              <p:cNvPicPr>
                <a:picLocks noChangeAspect="1"/>
              </p:cNvPicPr>
              <p:nvPr/>
            </p:nvPicPr>
            <p:blipFill rotWithShape="1">
              <a:blip r:embed="rId3"/>
              <a:srcRect l="52829" b="4389"/>
              <a:stretch/>
            </p:blipFill>
            <p:spPr>
              <a:xfrm>
                <a:off x="5457776" y="1043267"/>
                <a:ext cx="1991688" cy="4319565"/>
              </a:xfrm>
              <a:prstGeom prst="rect">
                <a:avLst/>
              </a:prstGeom>
            </p:spPr>
          </p:pic>
          <p:sp>
            <p:nvSpPr>
              <p:cNvPr id="32" name="Rectangle 31">
                <a:extLst>
                  <a:ext uri="{FF2B5EF4-FFF2-40B4-BE49-F238E27FC236}">
                    <a16:creationId xmlns:a16="http://schemas.microsoft.com/office/drawing/2014/main" id="{8E394BBF-6C9B-AAA0-A4A9-208E940908DE}"/>
                  </a:ext>
                </a:extLst>
              </p:cNvPr>
              <p:cNvSpPr/>
              <p:nvPr/>
            </p:nvSpPr>
            <p:spPr>
              <a:xfrm>
                <a:off x="5822504" y="5265933"/>
                <a:ext cx="773464" cy="96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3" name="Rectangle 32">
                <a:extLst>
                  <a:ext uri="{FF2B5EF4-FFF2-40B4-BE49-F238E27FC236}">
                    <a16:creationId xmlns:a16="http://schemas.microsoft.com/office/drawing/2014/main" id="{9BC50FFA-9164-6A17-ACDD-2D36836EC60C}"/>
                  </a:ext>
                </a:extLst>
              </p:cNvPr>
              <p:cNvSpPr/>
              <p:nvPr/>
            </p:nvSpPr>
            <p:spPr>
              <a:xfrm>
                <a:off x="5565913" y="5195456"/>
                <a:ext cx="351182" cy="167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5" name="Group 14">
              <a:extLst>
                <a:ext uri="{FF2B5EF4-FFF2-40B4-BE49-F238E27FC236}">
                  <a16:creationId xmlns:a16="http://schemas.microsoft.com/office/drawing/2014/main" id="{C1564229-73C0-003C-05A6-657BA0A62511}"/>
                </a:ext>
              </a:extLst>
            </p:cNvPr>
            <p:cNvGrpSpPr/>
            <p:nvPr/>
          </p:nvGrpSpPr>
          <p:grpSpPr>
            <a:xfrm>
              <a:off x="580178" y="1377707"/>
              <a:ext cx="1671772" cy="3518868"/>
              <a:chOff x="1710734" y="1408907"/>
              <a:chExt cx="1732045" cy="3645735"/>
            </a:xfrm>
          </p:grpSpPr>
          <p:pic>
            <p:nvPicPr>
              <p:cNvPr id="28" name="Picture 27" descr="A drawing of the leaning tower of pisa&#10;&#10;Description automatically generated">
                <a:extLst>
                  <a:ext uri="{FF2B5EF4-FFF2-40B4-BE49-F238E27FC236}">
                    <a16:creationId xmlns:a16="http://schemas.microsoft.com/office/drawing/2014/main" id="{5024ACD5-C61C-03E7-CF7C-35D3CCD2312E}"/>
                  </a:ext>
                </a:extLst>
              </p:cNvPr>
              <p:cNvPicPr>
                <a:picLocks noChangeAspect="1"/>
              </p:cNvPicPr>
              <p:nvPr/>
            </p:nvPicPr>
            <p:blipFill rotWithShape="1">
              <a:blip r:embed="rId4"/>
              <a:srcRect r="52829" b="7206"/>
              <a:stretch/>
            </p:blipFill>
            <p:spPr>
              <a:xfrm>
                <a:off x="1710734" y="1408907"/>
                <a:ext cx="1732045" cy="3645735"/>
              </a:xfrm>
              <a:prstGeom prst="rect">
                <a:avLst/>
              </a:prstGeom>
            </p:spPr>
          </p:pic>
          <p:cxnSp>
            <p:nvCxnSpPr>
              <p:cNvPr id="29" name="Straight Connector 28">
                <a:extLst>
                  <a:ext uri="{FF2B5EF4-FFF2-40B4-BE49-F238E27FC236}">
                    <a16:creationId xmlns:a16="http://schemas.microsoft.com/office/drawing/2014/main" id="{72BC5210-096B-1280-CA40-80E96B21A645}"/>
                  </a:ext>
                </a:extLst>
              </p:cNvPr>
              <p:cNvCxnSpPr>
                <a:cxnSpLocks/>
              </p:cNvCxnSpPr>
              <p:nvPr/>
            </p:nvCxnSpPr>
            <p:spPr>
              <a:xfrm>
                <a:off x="2456822" y="1520456"/>
                <a:ext cx="0" cy="2594344"/>
              </a:xfrm>
              <a:prstGeom prst="line">
                <a:avLst/>
              </a:prstGeom>
              <a:ln w="22225">
                <a:solidFill>
                  <a:schemeClr val="tx1"/>
                </a:solidFill>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0CF2A288-0280-BE40-0F01-BAF3F1DD71E2}"/>
                  </a:ext>
                </a:extLst>
              </p:cNvPr>
              <p:cNvSpPr/>
              <p:nvPr/>
            </p:nvSpPr>
            <p:spPr>
              <a:xfrm>
                <a:off x="2284161" y="4031535"/>
                <a:ext cx="343919" cy="343919"/>
              </a:xfrm>
              <a:prstGeom prst="ellipse">
                <a:avLst/>
              </a:prstGeom>
              <a:gradFill flip="none" rotWithShape="1">
                <a:gsLst>
                  <a:gs pos="0">
                    <a:schemeClr val="accent1">
                      <a:lumMod val="5000"/>
                      <a:lumOff val="95000"/>
                    </a:schemeClr>
                  </a:gs>
                  <a:gs pos="37000">
                    <a:schemeClr val="accent1">
                      <a:lumMod val="45000"/>
                      <a:lumOff val="55000"/>
                    </a:schemeClr>
                  </a:gs>
                  <a:gs pos="43000">
                    <a:schemeClr val="accent1">
                      <a:lumMod val="45000"/>
                      <a:lumOff val="55000"/>
                    </a:schemeClr>
                  </a:gs>
                  <a:gs pos="100000">
                    <a:schemeClr val="accent1">
                      <a:lumMod val="30000"/>
                      <a:lumOff val="70000"/>
                    </a:schemeClr>
                  </a:gs>
                </a:gsLst>
                <a:path path="circle">
                  <a:fillToRect l="50000" t="50000" r="50000" b="50000"/>
                </a:path>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16" name="Group 15">
              <a:extLst>
                <a:ext uri="{FF2B5EF4-FFF2-40B4-BE49-F238E27FC236}">
                  <a16:creationId xmlns:a16="http://schemas.microsoft.com/office/drawing/2014/main" id="{4C5C29BE-F33C-963A-E396-7117CACCB060}"/>
                </a:ext>
              </a:extLst>
            </p:cNvPr>
            <p:cNvGrpSpPr/>
            <p:nvPr/>
          </p:nvGrpSpPr>
          <p:grpSpPr>
            <a:xfrm>
              <a:off x="2559976" y="1377707"/>
              <a:ext cx="1671772" cy="3518868"/>
              <a:chOff x="1710734" y="1408907"/>
              <a:chExt cx="1732045" cy="3645735"/>
            </a:xfrm>
          </p:grpSpPr>
          <p:pic>
            <p:nvPicPr>
              <p:cNvPr id="25" name="Picture 24" descr="A drawing of the leaning tower of pisa&#10;&#10;Description automatically generated">
                <a:extLst>
                  <a:ext uri="{FF2B5EF4-FFF2-40B4-BE49-F238E27FC236}">
                    <a16:creationId xmlns:a16="http://schemas.microsoft.com/office/drawing/2014/main" id="{CB3875D0-93BF-98D3-7DB7-D9CA67B41BD8}"/>
                  </a:ext>
                </a:extLst>
              </p:cNvPr>
              <p:cNvPicPr>
                <a:picLocks noChangeAspect="1"/>
              </p:cNvPicPr>
              <p:nvPr/>
            </p:nvPicPr>
            <p:blipFill rotWithShape="1">
              <a:blip r:embed="rId4">
                <a:alphaModFix amt="34000"/>
              </a:blip>
              <a:srcRect r="52829" b="7206"/>
              <a:stretch/>
            </p:blipFill>
            <p:spPr>
              <a:xfrm>
                <a:off x="1710734" y="1408907"/>
                <a:ext cx="1732045" cy="3645735"/>
              </a:xfrm>
              <a:prstGeom prst="rect">
                <a:avLst/>
              </a:prstGeom>
            </p:spPr>
          </p:pic>
          <p:cxnSp>
            <p:nvCxnSpPr>
              <p:cNvPr id="26" name="Straight Connector 25">
                <a:extLst>
                  <a:ext uri="{FF2B5EF4-FFF2-40B4-BE49-F238E27FC236}">
                    <a16:creationId xmlns:a16="http://schemas.microsoft.com/office/drawing/2014/main" id="{138058AE-F854-8987-774F-D6C775591E18}"/>
                  </a:ext>
                </a:extLst>
              </p:cNvPr>
              <p:cNvCxnSpPr>
                <a:cxnSpLocks/>
              </p:cNvCxnSpPr>
              <p:nvPr/>
            </p:nvCxnSpPr>
            <p:spPr>
              <a:xfrm>
                <a:off x="2451460" y="1520456"/>
                <a:ext cx="0" cy="2594344"/>
              </a:xfrm>
              <a:prstGeom prst="line">
                <a:avLst/>
              </a:prstGeom>
              <a:ln w="22225">
                <a:solidFill>
                  <a:schemeClr val="tx1">
                    <a:alpha val="35503"/>
                  </a:schemeClr>
                </a:solidFill>
              </a:ln>
            </p:spPr>
            <p:style>
              <a:lnRef idx="2">
                <a:schemeClr val="accent1"/>
              </a:lnRef>
              <a:fillRef idx="0">
                <a:schemeClr val="accent1"/>
              </a:fillRef>
              <a:effectRef idx="1">
                <a:schemeClr val="accent1"/>
              </a:effectRef>
              <a:fontRef idx="minor">
                <a:schemeClr val="tx1"/>
              </a:fontRef>
            </p:style>
          </p:cxnSp>
          <p:sp>
            <p:nvSpPr>
              <p:cNvPr id="27" name="Oval 26">
                <a:extLst>
                  <a:ext uri="{FF2B5EF4-FFF2-40B4-BE49-F238E27FC236}">
                    <a16:creationId xmlns:a16="http://schemas.microsoft.com/office/drawing/2014/main" id="{211D6006-2641-5366-329F-01FCDEF0C335}"/>
                  </a:ext>
                </a:extLst>
              </p:cNvPr>
              <p:cNvSpPr/>
              <p:nvPr/>
            </p:nvSpPr>
            <p:spPr>
              <a:xfrm>
                <a:off x="2284161" y="4031535"/>
                <a:ext cx="343919" cy="343919"/>
              </a:xfrm>
              <a:prstGeom prst="ellipse">
                <a:avLst/>
              </a:prstGeom>
              <a:gradFill flip="none" rotWithShape="1">
                <a:gsLst>
                  <a:gs pos="0">
                    <a:schemeClr val="accent1">
                      <a:lumMod val="5000"/>
                      <a:lumOff val="95000"/>
                      <a:alpha val="32987"/>
                    </a:schemeClr>
                  </a:gs>
                  <a:gs pos="37000">
                    <a:schemeClr val="accent1">
                      <a:lumMod val="45000"/>
                      <a:lumOff val="55000"/>
                      <a:alpha val="73000"/>
                    </a:schemeClr>
                  </a:gs>
                  <a:gs pos="43000">
                    <a:schemeClr val="accent1">
                      <a:lumMod val="45000"/>
                      <a:lumOff val="55000"/>
                      <a:alpha val="63237"/>
                    </a:schemeClr>
                  </a:gs>
                  <a:gs pos="100000">
                    <a:schemeClr val="accent1">
                      <a:lumMod val="30000"/>
                      <a:lumOff val="70000"/>
                      <a:alpha val="51298"/>
                    </a:schemeClr>
                  </a:gs>
                </a:gsLst>
                <a:path path="circle">
                  <a:fillToRect l="50000" t="50000" r="50000" b="50000"/>
                </a:path>
                <a:tileRect/>
              </a:gradFill>
              <a:ln w="9525">
                <a:solidFill>
                  <a:schemeClr val="tx1">
                    <a:alpha val="32834"/>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cxnSp>
          <p:nvCxnSpPr>
            <p:cNvPr id="17" name="Straight Connector 16">
              <a:extLst>
                <a:ext uri="{FF2B5EF4-FFF2-40B4-BE49-F238E27FC236}">
                  <a16:creationId xmlns:a16="http://schemas.microsoft.com/office/drawing/2014/main" id="{96F81AAB-FEC5-83F4-7F47-2D571081D6BE}"/>
                </a:ext>
              </a:extLst>
            </p:cNvPr>
            <p:cNvCxnSpPr>
              <a:cxnSpLocks/>
            </p:cNvCxnSpPr>
            <p:nvPr/>
          </p:nvCxnSpPr>
          <p:spPr>
            <a:xfrm>
              <a:off x="3389386" y="1484333"/>
              <a:ext cx="0" cy="2470933"/>
            </a:xfrm>
            <a:prstGeom prst="line">
              <a:avLst/>
            </a:prstGeom>
            <a:ln w="22225">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69C0F200-8638-AD52-51C9-18AE1A505E76}"/>
                </a:ext>
              </a:extLst>
            </p:cNvPr>
            <p:cNvSpPr/>
            <p:nvPr/>
          </p:nvSpPr>
          <p:spPr>
            <a:xfrm>
              <a:off x="3228879" y="3908153"/>
              <a:ext cx="331951" cy="331951"/>
            </a:xfrm>
            <a:prstGeom prst="ellipse">
              <a:avLst/>
            </a:prstGeom>
            <a:gradFill flip="none" rotWithShape="1">
              <a:gsLst>
                <a:gs pos="0">
                  <a:schemeClr val="accent1">
                    <a:lumMod val="5000"/>
                    <a:lumOff val="95000"/>
                  </a:schemeClr>
                </a:gs>
                <a:gs pos="37000">
                  <a:schemeClr val="accent1">
                    <a:lumMod val="45000"/>
                    <a:lumOff val="55000"/>
                  </a:schemeClr>
                </a:gs>
                <a:gs pos="43000">
                  <a:schemeClr val="accent1">
                    <a:lumMod val="45000"/>
                    <a:lumOff val="55000"/>
                  </a:schemeClr>
                </a:gs>
                <a:gs pos="100000">
                  <a:schemeClr val="accent1">
                    <a:lumMod val="30000"/>
                    <a:lumOff val="70000"/>
                  </a:schemeClr>
                </a:gs>
              </a:gsLst>
              <a:path path="circle">
                <a:fillToRect l="50000" t="50000" r="50000" b="50000"/>
              </a:path>
              <a:tileRect/>
            </a:gra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9" name="Picture 18">
              <a:extLst>
                <a:ext uri="{FF2B5EF4-FFF2-40B4-BE49-F238E27FC236}">
                  <a16:creationId xmlns:a16="http://schemas.microsoft.com/office/drawing/2014/main" id="{748A9A42-1B7A-08EF-47A5-6E6814E5CFE1}"/>
                </a:ext>
              </a:extLst>
            </p:cNvPr>
            <p:cNvPicPr>
              <a:picLocks/>
            </p:cNvPicPr>
            <p:nvPr/>
          </p:nvPicPr>
          <p:blipFill>
            <a:blip r:embed="rId5"/>
            <a:stretch>
              <a:fillRect/>
            </a:stretch>
          </p:blipFill>
          <p:spPr>
            <a:xfrm>
              <a:off x="4154692" y="4885821"/>
              <a:ext cx="140947" cy="177487"/>
            </a:xfrm>
            <a:prstGeom prst="rect">
              <a:avLst/>
            </a:prstGeom>
          </p:spPr>
        </p:pic>
        <p:cxnSp>
          <p:nvCxnSpPr>
            <p:cNvPr id="20" name="Straight Arrow Connector 19">
              <a:extLst>
                <a:ext uri="{FF2B5EF4-FFF2-40B4-BE49-F238E27FC236}">
                  <a16:creationId xmlns:a16="http://schemas.microsoft.com/office/drawing/2014/main" id="{7BA3A25A-11BE-DA94-847A-E7F701AD5157}"/>
                </a:ext>
              </a:extLst>
            </p:cNvPr>
            <p:cNvCxnSpPr>
              <a:cxnSpLocks/>
            </p:cNvCxnSpPr>
            <p:nvPr/>
          </p:nvCxnSpPr>
          <p:spPr>
            <a:xfrm>
              <a:off x="3214611" y="1392107"/>
              <a:ext cx="217438" cy="1"/>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CF15624E-CEB3-3A9B-2D00-8CF860FCE707}"/>
                </a:ext>
              </a:extLst>
            </p:cNvPr>
            <p:cNvPicPr>
              <a:picLocks/>
            </p:cNvPicPr>
            <p:nvPr/>
          </p:nvPicPr>
          <p:blipFill>
            <a:blip r:embed="rId6"/>
            <a:stretch>
              <a:fillRect/>
            </a:stretch>
          </p:blipFill>
          <p:spPr>
            <a:xfrm>
              <a:off x="3641944" y="1210973"/>
              <a:ext cx="400347" cy="302965"/>
            </a:xfrm>
            <a:prstGeom prst="rect">
              <a:avLst/>
            </a:prstGeom>
          </p:spPr>
        </p:pic>
        <p:pic>
          <p:nvPicPr>
            <p:cNvPr id="22" name="Picture 21">
              <a:extLst>
                <a:ext uri="{FF2B5EF4-FFF2-40B4-BE49-F238E27FC236}">
                  <a16:creationId xmlns:a16="http://schemas.microsoft.com/office/drawing/2014/main" id="{4DEB0ED4-128E-6F01-1389-6337B06C6FBD}"/>
                </a:ext>
              </a:extLst>
            </p:cNvPr>
            <p:cNvPicPr>
              <a:picLocks/>
            </p:cNvPicPr>
            <p:nvPr/>
          </p:nvPicPr>
          <p:blipFill>
            <a:blip r:embed="rId7"/>
            <a:stretch>
              <a:fillRect/>
            </a:stretch>
          </p:blipFill>
          <p:spPr>
            <a:xfrm>
              <a:off x="1630679" y="5110560"/>
              <a:ext cx="1242542" cy="294841"/>
            </a:xfrm>
            <a:prstGeom prst="rect">
              <a:avLst/>
            </a:prstGeom>
          </p:spPr>
        </p:pic>
        <p:pic>
          <p:nvPicPr>
            <p:cNvPr id="24" name="Picture 23">
              <a:extLst>
                <a:ext uri="{FF2B5EF4-FFF2-40B4-BE49-F238E27FC236}">
                  <a16:creationId xmlns:a16="http://schemas.microsoft.com/office/drawing/2014/main" id="{7C7C9978-046A-08E7-C8D8-9DC822AA4925}"/>
                </a:ext>
              </a:extLst>
            </p:cNvPr>
            <p:cNvPicPr>
              <a:picLocks/>
            </p:cNvPicPr>
            <p:nvPr/>
          </p:nvPicPr>
          <p:blipFill>
            <a:blip r:embed="rId8"/>
            <a:stretch>
              <a:fillRect/>
            </a:stretch>
          </p:blipFill>
          <p:spPr>
            <a:xfrm>
              <a:off x="3952404" y="2539784"/>
              <a:ext cx="151548" cy="158764"/>
            </a:xfrm>
            <a:prstGeom prst="rect">
              <a:avLst/>
            </a:prstGeom>
          </p:spPr>
        </p:pic>
      </p:grpSp>
      <p:pic>
        <p:nvPicPr>
          <p:cNvPr id="35" name="Google Shape;167;p28">
            <a:extLst>
              <a:ext uri="{FF2B5EF4-FFF2-40B4-BE49-F238E27FC236}">
                <a16:creationId xmlns:a16="http://schemas.microsoft.com/office/drawing/2014/main" id="{AE642CB8-FA53-2423-47B0-996C701B7A64}"/>
              </a:ext>
            </a:extLst>
          </p:cNvPr>
          <p:cNvPicPr preferRelativeResize="0"/>
          <p:nvPr/>
        </p:nvPicPr>
        <p:blipFill rotWithShape="1">
          <a:blip r:embed="rId9">
            <a:alphaModFix/>
          </a:blip>
          <a:srcRect r="6994"/>
          <a:stretch/>
        </p:blipFill>
        <p:spPr>
          <a:xfrm>
            <a:off x="885519" y="1816850"/>
            <a:ext cx="5504611" cy="4012459"/>
          </a:xfrm>
          <a:prstGeom prst="rect">
            <a:avLst/>
          </a:prstGeom>
          <a:noFill/>
          <a:ln>
            <a:noFill/>
          </a:ln>
        </p:spPr>
      </p:pic>
      <p:sp>
        <p:nvSpPr>
          <p:cNvPr id="36" name="Google Shape;237;p32">
            <a:extLst>
              <a:ext uri="{FF2B5EF4-FFF2-40B4-BE49-F238E27FC236}">
                <a16:creationId xmlns:a16="http://schemas.microsoft.com/office/drawing/2014/main" id="{EA450888-EF3A-EF06-045B-6EC9CD92BB67}"/>
              </a:ext>
            </a:extLst>
          </p:cNvPr>
          <p:cNvSpPr/>
          <p:nvPr/>
        </p:nvSpPr>
        <p:spPr>
          <a:xfrm rot="5400000" flipH="1">
            <a:off x="4013741" y="5727080"/>
            <a:ext cx="797264" cy="318490"/>
          </a:xfrm>
          <a:prstGeom prst="rightArrow">
            <a:avLst>
              <a:gd name="adj1" fmla="val 50000"/>
              <a:gd name="adj2" fmla="val 50000"/>
            </a:avLst>
          </a:prstGeom>
          <a:solidFill>
            <a:schemeClr val="accent4">
              <a:alpha val="42722"/>
            </a:schemeClr>
          </a:solidFill>
          <a:ln w="9525" cap="flat" cmpd="sng">
            <a:solidFill>
              <a:schemeClr val="dk2"/>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Source Sans Pro"/>
              <a:ea typeface="Source Sans Pro"/>
              <a:cs typeface="Source Sans Pro"/>
              <a:sym typeface="Source Sans Pro"/>
            </a:endParaRPr>
          </a:p>
        </p:txBody>
      </p:sp>
      <p:sp>
        <p:nvSpPr>
          <p:cNvPr id="37" name="Google Shape;237;p32">
            <a:extLst>
              <a:ext uri="{FF2B5EF4-FFF2-40B4-BE49-F238E27FC236}">
                <a16:creationId xmlns:a16="http://schemas.microsoft.com/office/drawing/2014/main" id="{D92BA7EC-3DC2-0162-28E8-BE6AF2A71BD3}"/>
              </a:ext>
            </a:extLst>
          </p:cNvPr>
          <p:cNvSpPr/>
          <p:nvPr/>
        </p:nvSpPr>
        <p:spPr>
          <a:xfrm rot="5400000" flipH="1">
            <a:off x="1537064" y="5707992"/>
            <a:ext cx="797264" cy="318490"/>
          </a:xfrm>
          <a:prstGeom prst="rightArrow">
            <a:avLst>
              <a:gd name="adj1" fmla="val 50000"/>
              <a:gd name="adj2" fmla="val 50000"/>
            </a:avLst>
          </a:prstGeom>
          <a:solidFill>
            <a:schemeClr val="accent4">
              <a:alpha val="42937"/>
            </a:schemeClr>
          </a:solidFill>
          <a:ln w="9525" cap="flat" cmpd="sng">
            <a:solidFill>
              <a:schemeClr val="dk2"/>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Source Sans Pro"/>
              <a:ea typeface="Source Sans Pro"/>
              <a:cs typeface="Source Sans Pro"/>
              <a:sym typeface="Source Sans Pro"/>
            </a:endParaRPr>
          </a:p>
        </p:txBody>
      </p:sp>
      <p:sp>
        <p:nvSpPr>
          <p:cNvPr id="40" name="Title 1">
            <a:extLst>
              <a:ext uri="{FF2B5EF4-FFF2-40B4-BE49-F238E27FC236}">
                <a16:creationId xmlns:a16="http://schemas.microsoft.com/office/drawing/2014/main" id="{14D63A8C-0013-5593-ABFB-E4EC031699A5}"/>
              </a:ext>
            </a:extLst>
          </p:cNvPr>
          <p:cNvSpPr>
            <a:spLocks noGrp="1"/>
          </p:cNvSpPr>
          <p:nvPr>
            <p:ph type="title"/>
          </p:nvPr>
        </p:nvSpPr>
        <p:spPr>
          <a:xfrm>
            <a:off x="645458" y="547716"/>
            <a:ext cx="10161494" cy="1009651"/>
          </a:xfrm>
        </p:spPr>
        <p:txBody>
          <a:bodyPr/>
          <a:lstStyle/>
          <a:p>
            <a:r>
              <a:rPr lang="en-GB" dirty="0"/>
              <a:t>Seismic Noise: Tilt-Horizontal Coupling</a:t>
            </a:r>
          </a:p>
        </p:txBody>
      </p:sp>
      <p:sp>
        <p:nvSpPr>
          <p:cNvPr id="42" name="TextBox 41">
            <a:extLst>
              <a:ext uri="{FF2B5EF4-FFF2-40B4-BE49-F238E27FC236}">
                <a16:creationId xmlns:a16="http://schemas.microsoft.com/office/drawing/2014/main" id="{E3BB3C24-3B65-6F9D-D697-7EE05E1C2C65}"/>
              </a:ext>
            </a:extLst>
          </p:cNvPr>
          <p:cNvSpPr txBox="1"/>
          <p:nvPr/>
        </p:nvSpPr>
        <p:spPr>
          <a:xfrm>
            <a:off x="2999398" y="6310284"/>
            <a:ext cx="3269388" cy="369332"/>
          </a:xfrm>
          <a:prstGeom prst="rect">
            <a:avLst/>
          </a:prstGeom>
          <a:noFill/>
        </p:spPr>
        <p:txBody>
          <a:bodyPr wrap="square">
            <a:spAutoFit/>
          </a:bodyPr>
          <a:lstStyle/>
          <a:p>
            <a:r>
              <a:rPr lang="en-GB" b="1" dirty="0">
                <a:latin typeface="Lato Extended"/>
              </a:rPr>
              <a:t>10</a:t>
            </a:r>
            <a:r>
              <a:rPr lang="en-GB" b="1" baseline="30000" dirty="0">
                <a:latin typeface="Lato Extended"/>
              </a:rPr>
              <a:t>6</a:t>
            </a:r>
            <a:r>
              <a:rPr lang="en-GB" b="1" dirty="0">
                <a:latin typeface="Lato Extended"/>
              </a:rPr>
              <a:t> improvement at 3 Hz </a:t>
            </a:r>
          </a:p>
        </p:txBody>
      </p:sp>
      <p:sp>
        <p:nvSpPr>
          <p:cNvPr id="2" name="TextBox 1">
            <a:extLst>
              <a:ext uri="{FF2B5EF4-FFF2-40B4-BE49-F238E27FC236}">
                <a16:creationId xmlns:a16="http://schemas.microsoft.com/office/drawing/2014/main" id="{241F03BA-45C7-FBA5-B63A-3A5534AE6EAE}"/>
              </a:ext>
            </a:extLst>
          </p:cNvPr>
          <p:cNvSpPr txBox="1"/>
          <p:nvPr/>
        </p:nvSpPr>
        <p:spPr>
          <a:xfrm>
            <a:off x="766991" y="1315330"/>
            <a:ext cx="8552151" cy="369332"/>
          </a:xfrm>
          <a:prstGeom prst="rect">
            <a:avLst/>
          </a:prstGeom>
          <a:noFill/>
        </p:spPr>
        <p:txBody>
          <a:bodyPr wrap="square">
            <a:spAutoFit/>
          </a:bodyPr>
          <a:lstStyle/>
          <a:p>
            <a:r>
              <a:rPr lang="en-GB" b="1" dirty="0">
                <a:latin typeface="Lato Extended"/>
              </a:rPr>
              <a:t>The non-linearity couples the noise in low frequency to high frequency</a:t>
            </a:r>
          </a:p>
        </p:txBody>
      </p:sp>
    </p:spTree>
    <p:extLst>
      <p:ext uri="{BB962C8B-B14F-4D97-AF65-F5344CB8AC3E}">
        <p14:creationId xmlns:p14="http://schemas.microsoft.com/office/powerpoint/2010/main" val="1892050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BE8D8DF-47AB-E0FD-79F4-725FD4BB9045}"/>
              </a:ext>
            </a:extLst>
          </p:cNvPr>
          <p:cNvGrpSpPr/>
          <p:nvPr/>
        </p:nvGrpSpPr>
        <p:grpSpPr>
          <a:xfrm>
            <a:off x="1481172" y="2576201"/>
            <a:ext cx="2203006" cy="2203009"/>
            <a:chOff x="1468797" y="2598281"/>
            <a:chExt cx="2203006" cy="2203009"/>
          </a:xfrm>
        </p:grpSpPr>
        <p:sp>
          <p:nvSpPr>
            <p:cNvPr id="7212" name="Rounded Rectangle 7211">
              <a:extLst>
                <a:ext uri="{FF2B5EF4-FFF2-40B4-BE49-F238E27FC236}">
                  <a16:creationId xmlns:a16="http://schemas.microsoft.com/office/drawing/2014/main" id="{EAD8D9F6-9576-D624-D448-E26FFAAF4A2B}"/>
                </a:ext>
              </a:extLst>
            </p:cNvPr>
            <p:cNvSpPr/>
            <p:nvPr/>
          </p:nvSpPr>
          <p:spPr>
            <a:xfrm>
              <a:off x="1468797" y="2598281"/>
              <a:ext cx="2203006" cy="2203009"/>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14" name="Rectangle 7213">
              <a:extLst>
                <a:ext uri="{FF2B5EF4-FFF2-40B4-BE49-F238E27FC236}">
                  <a16:creationId xmlns:a16="http://schemas.microsoft.com/office/drawing/2014/main" id="{F726AA66-4AA1-FB67-03C0-4DB5B7096620}"/>
                </a:ext>
              </a:extLst>
            </p:cNvPr>
            <p:cNvSpPr/>
            <p:nvPr/>
          </p:nvSpPr>
          <p:spPr>
            <a:xfrm>
              <a:off x="2223648" y="3353133"/>
              <a:ext cx="693304" cy="693305"/>
            </a:xfrm>
            <a:prstGeom prst="rect">
              <a:avLst/>
            </a:prstGeom>
            <a:solidFill>
              <a:schemeClr val="accent4">
                <a:lumMod val="40000"/>
                <a:lumOff val="60000"/>
              </a:scheme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220" name="Straight Arrow Connector 7219">
              <a:extLst>
                <a:ext uri="{FF2B5EF4-FFF2-40B4-BE49-F238E27FC236}">
                  <a16:creationId xmlns:a16="http://schemas.microsoft.com/office/drawing/2014/main" id="{C442E2E2-1174-4CBA-CB8A-4B792FBCBFB3}"/>
                </a:ext>
              </a:extLst>
            </p:cNvPr>
            <p:cNvCxnSpPr>
              <a:cxnSpLocks/>
            </p:cNvCxnSpPr>
            <p:nvPr/>
          </p:nvCxnSpPr>
          <p:spPr>
            <a:xfrm>
              <a:off x="2578820" y="4097654"/>
              <a:ext cx="0" cy="640482"/>
            </a:xfrm>
            <a:prstGeom prst="straightConnector1">
              <a:avLst/>
            </a:prstGeom>
            <a:ln w="2540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22" name="Straight Arrow Connector 7221">
              <a:extLst>
                <a:ext uri="{FF2B5EF4-FFF2-40B4-BE49-F238E27FC236}">
                  <a16:creationId xmlns:a16="http://schemas.microsoft.com/office/drawing/2014/main" id="{96A4F61C-57B8-FA47-9EFE-6AAE9FFEEA8D}"/>
                </a:ext>
              </a:extLst>
            </p:cNvPr>
            <p:cNvCxnSpPr>
              <a:cxnSpLocks/>
            </p:cNvCxnSpPr>
            <p:nvPr/>
          </p:nvCxnSpPr>
          <p:spPr>
            <a:xfrm flipH="1">
              <a:off x="1516066" y="3693080"/>
              <a:ext cx="643365" cy="0"/>
            </a:xfrm>
            <a:prstGeom prst="straightConnector1">
              <a:avLst/>
            </a:prstGeom>
            <a:ln w="2540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DDA58E0-725A-9E6B-7DF7-E70EE29E689B}"/>
                </a:ext>
              </a:extLst>
            </p:cNvPr>
            <p:cNvCxnSpPr>
              <a:cxnSpLocks/>
            </p:cNvCxnSpPr>
            <p:nvPr/>
          </p:nvCxnSpPr>
          <p:spPr>
            <a:xfrm>
              <a:off x="2572110" y="2670832"/>
              <a:ext cx="0" cy="640482"/>
            </a:xfrm>
            <a:prstGeom prst="straightConnector1">
              <a:avLst/>
            </a:prstGeom>
            <a:ln w="2540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DF347F-3B7D-FCDC-6754-9F1DC74D21C1}"/>
                </a:ext>
              </a:extLst>
            </p:cNvPr>
            <p:cNvCxnSpPr>
              <a:cxnSpLocks/>
            </p:cNvCxnSpPr>
            <p:nvPr/>
          </p:nvCxnSpPr>
          <p:spPr>
            <a:xfrm flipH="1">
              <a:off x="2957085" y="3693080"/>
              <a:ext cx="643365" cy="0"/>
            </a:xfrm>
            <a:prstGeom prst="straightConnector1">
              <a:avLst/>
            </a:prstGeom>
            <a:ln w="2540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672E1796-B389-99F3-A56B-638D0BC4FEC8}"/>
              </a:ext>
            </a:extLst>
          </p:cNvPr>
          <p:cNvGrpSpPr/>
          <p:nvPr/>
        </p:nvGrpSpPr>
        <p:grpSpPr>
          <a:xfrm>
            <a:off x="1473242" y="2327631"/>
            <a:ext cx="2291417" cy="2626472"/>
            <a:chOff x="1470518" y="2350120"/>
            <a:chExt cx="2291417" cy="2626472"/>
          </a:xfrm>
        </p:grpSpPr>
        <p:sp>
          <p:nvSpPr>
            <p:cNvPr id="38" name="Arc 37">
              <a:extLst>
                <a:ext uri="{FF2B5EF4-FFF2-40B4-BE49-F238E27FC236}">
                  <a16:creationId xmlns:a16="http://schemas.microsoft.com/office/drawing/2014/main" id="{32F910FD-E631-466B-C8FF-81F5B78C45A1}"/>
                </a:ext>
              </a:extLst>
            </p:cNvPr>
            <p:cNvSpPr/>
            <p:nvPr/>
          </p:nvSpPr>
          <p:spPr>
            <a:xfrm rot="17751219">
              <a:off x="1359972" y="2470485"/>
              <a:ext cx="724197" cy="483468"/>
            </a:xfrm>
            <a:prstGeom prst="arc">
              <a:avLst/>
            </a:prstGeom>
            <a:ln w="2857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9" name="Arc 38">
              <a:extLst>
                <a:ext uri="{FF2B5EF4-FFF2-40B4-BE49-F238E27FC236}">
                  <a16:creationId xmlns:a16="http://schemas.microsoft.com/office/drawing/2014/main" id="{6F74ED5E-609A-0B42-031C-4FA4B0C71A2A}"/>
                </a:ext>
              </a:extLst>
            </p:cNvPr>
            <p:cNvSpPr/>
            <p:nvPr/>
          </p:nvSpPr>
          <p:spPr>
            <a:xfrm rot="17302441" flipH="1" flipV="1">
              <a:off x="3232780" y="4447437"/>
              <a:ext cx="556371" cy="501939"/>
            </a:xfrm>
            <a:prstGeom prst="arc">
              <a:avLst/>
            </a:prstGeom>
            <a:ln w="2857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40" name="Group 39">
              <a:extLst>
                <a:ext uri="{FF2B5EF4-FFF2-40B4-BE49-F238E27FC236}">
                  <a16:creationId xmlns:a16="http://schemas.microsoft.com/office/drawing/2014/main" id="{8CCAF450-E86D-A952-6DC4-69EB1457A3B7}"/>
                </a:ext>
              </a:extLst>
            </p:cNvPr>
            <p:cNvGrpSpPr/>
            <p:nvPr/>
          </p:nvGrpSpPr>
          <p:grpSpPr>
            <a:xfrm rot="504730">
              <a:off x="1470518" y="2605849"/>
              <a:ext cx="2203006" cy="2203009"/>
              <a:chOff x="1468797" y="2598281"/>
              <a:chExt cx="2203006" cy="2203009"/>
            </a:xfrm>
          </p:grpSpPr>
          <p:sp>
            <p:nvSpPr>
              <p:cNvPr id="41" name="Rounded Rectangle 40">
                <a:extLst>
                  <a:ext uri="{FF2B5EF4-FFF2-40B4-BE49-F238E27FC236}">
                    <a16:creationId xmlns:a16="http://schemas.microsoft.com/office/drawing/2014/main" id="{19C6A4BD-B75F-7333-B69D-06A40389DB8E}"/>
                  </a:ext>
                </a:extLst>
              </p:cNvPr>
              <p:cNvSpPr/>
              <p:nvPr/>
            </p:nvSpPr>
            <p:spPr>
              <a:xfrm>
                <a:off x="1468797" y="2598281"/>
                <a:ext cx="2203006" cy="2203009"/>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E2D4E023-8521-9155-37C3-8EC4E018BFBA}"/>
                  </a:ext>
                </a:extLst>
              </p:cNvPr>
              <p:cNvSpPr/>
              <p:nvPr/>
            </p:nvSpPr>
            <p:spPr>
              <a:xfrm rot="21095270">
                <a:off x="2223648" y="3353133"/>
                <a:ext cx="693304" cy="693305"/>
              </a:xfrm>
              <a:prstGeom prst="rect">
                <a:avLst/>
              </a:prstGeom>
              <a:solidFill>
                <a:schemeClr val="accent4">
                  <a:lumMod val="40000"/>
                  <a:lumOff val="60000"/>
                </a:scheme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3" name="Straight Arrow Connector 42">
                <a:extLst>
                  <a:ext uri="{FF2B5EF4-FFF2-40B4-BE49-F238E27FC236}">
                    <a16:creationId xmlns:a16="http://schemas.microsoft.com/office/drawing/2014/main" id="{0634FDBC-F17F-7FFC-D2C0-CBD216DE7AD4}"/>
                  </a:ext>
                </a:extLst>
              </p:cNvPr>
              <p:cNvCxnSpPr>
                <a:cxnSpLocks/>
              </p:cNvCxnSpPr>
              <p:nvPr/>
            </p:nvCxnSpPr>
            <p:spPr>
              <a:xfrm rot="21095270">
                <a:off x="2676605" y="4086650"/>
                <a:ext cx="0" cy="635949"/>
              </a:xfrm>
              <a:prstGeom prst="straightConnector1">
                <a:avLst/>
              </a:prstGeom>
              <a:ln w="2540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5C9C622-69EA-A375-AE02-28D3EBA2BB63}"/>
                  </a:ext>
                </a:extLst>
              </p:cNvPr>
              <p:cNvCxnSpPr>
                <a:cxnSpLocks/>
              </p:cNvCxnSpPr>
              <p:nvPr/>
            </p:nvCxnSpPr>
            <p:spPr>
              <a:xfrm rot="21095270" flipH="1">
                <a:off x="1591533" y="3794414"/>
                <a:ext cx="574301" cy="0"/>
              </a:xfrm>
              <a:prstGeom prst="straightConnector1">
                <a:avLst/>
              </a:prstGeom>
              <a:ln w="2540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2A97B02-9C69-DBF5-E7DF-E607F7768EF0}"/>
                  </a:ext>
                </a:extLst>
              </p:cNvPr>
              <p:cNvCxnSpPr>
                <a:cxnSpLocks/>
              </p:cNvCxnSpPr>
              <p:nvPr/>
            </p:nvCxnSpPr>
            <p:spPr>
              <a:xfrm rot="21095270" flipH="1">
                <a:off x="2464606" y="2720030"/>
                <a:ext cx="5958" cy="611109"/>
              </a:xfrm>
              <a:prstGeom prst="straightConnector1">
                <a:avLst/>
              </a:prstGeom>
              <a:ln w="2540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7C6172F-D09B-C9A0-4ABC-0352A7E8B01D}"/>
                  </a:ext>
                </a:extLst>
              </p:cNvPr>
              <p:cNvCxnSpPr>
                <a:cxnSpLocks/>
              </p:cNvCxnSpPr>
              <p:nvPr/>
            </p:nvCxnSpPr>
            <p:spPr>
              <a:xfrm rot="21095270" flipH="1">
                <a:off x="2957029" y="3581986"/>
                <a:ext cx="625035" cy="6705"/>
              </a:xfrm>
              <a:prstGeom prst="straightConnector1">
                <a:avLst/>
              </a:prstGeom>
              <a:ln w="2540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63" name="Group 62">
            <a:extLst>
              <a:ext uri="{FF2B5EF4-FFF2-40B4-BE49-F238E27FC236}">
                <a16:creationId xmlns:a16="http://schemas.microsoft.com/office/drawing/2014/main" id="{99B3051D-4F7C-65A1-4E66-49B691F80482}"/>
              </a:ext>
            </a:extLst>
          </p:cNvPr>
          <p:cNvGrpSpPr/>
          <p:nvPr/>
        </p:nvGrpSpPr>
        <p:grpSpPr>
          <a:xfrm>
            <a:off x="1483473" y="2269665"/>
            <a:ext cx="2235322" cy="2788294"/>
            <a:chOff x="1461304" y="2288515"/>
            <a:chExt cx="2235322" cy="2788294"/>
          </a:xfrm>
        </p:grpSpPr>
        <p:sp>
          <p:nvSpPr>
            <p:cNvPr id="52" name="Rounded Rectangle 51">
              <a:extLst>
                <a:ext uri="{FF2B5EF4-FFF2-40B4-BE49-F238E27FC236}">
                  <a16:creationId xmlns:a16="http://schemas.microsoft.com/office/drawing/2014/main" id="{D82B1465-CD20-ECA2-FA16-DEBA93FD5540}"/>
                </a:ext>
              </a:extLst>
            </p:cNvPr>
            <p:cNvSpPr/>
            <p:nvPr/>
          </p:nvSpPr>
          <p:spPr>
            <a:xfrm rot="1155898">
              <a:off x="1461304" y="2596123"/>
              <a:ext cx="2203006" cy="2203009"/>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Arc 48">
              <a:extLst>
                <a:ext uri="{FF2B5EF4-FFF2-40B4-BE49-F238E27FC236}">
                  <a16:creationId xmlns:a16="http://schemas.microsoft.com/office/drawing/2014/main" id="{561ADB7D-A661-3B7E-11C4-4BBB2A7603BA}"/>
                </a:ext>
              </a:extLst>
            </p:cNvPr>
            <p:cNvSpPr/>
            <p:nvPr/>
          </p:nvSpPr>
          <p:spPr>
            <a:xfrm rot="18402387">
              <a:off x="1430083" y="2424027"/>
              <a:ext cx="815331" cy="544308"/>
            </a:xfrm>
            <a:prstGeom prst="arc">
              <a:avLst/>
            </a:prstGeom>
            <a:ln w="2857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 name="Arc 49">
              <a:extLst>
                <a:ext uri="{FF2B5EF4-FFF2-40B4-BE49-F238E27FC236}">
                  <a16:creationId xmlns:a16="http://schemas.microsoft.com/office/drawing/2014/main" id="{858C3403-4600-A644-3727-1B41D584285F}"/>
                </a:ext>
              </a:extLst>
            </p:cNvPr>
            <p:cNvSpPr/>
            <p:nvPr/>
          </p:nvSpPr>
          <p:spPr>
            <a:xfrm rot="17953609" flipH="1" flipV="1">
              <a:off x="3023561" y="4403743"/>
              <a:ext cx="733914" cy="612217"/>
            </a:xfrm>
            <a:prstGeom prst="arc">
              <a:avLst/>
            </a:prstGeom>
            <a:ln w="28575">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58" name="Group 57">
              <a:extLst>
                <a:ext uri="{FF2B5EF4-FFF2-40B4-BE49-F238E27FC236}">
                  <a16:creationId xmlns:a16="http://schemas.microsoft.com/office/drawing/2014/main" id="{D43F06CC-FE5E-9616-27AC-5CB1604BFD3A}"/>
                </a:ext>
              </a:extLst>
            </p:cNvPr>
            <p:cNvGrpSpPr/>
            <p:nvPr/>
          </p:nvGrpSpPr>
          <p:grpSpPr>
            <a:xfrm rot="20945433">
              <a:off x="1488780" y="2586930"/>
              <a:ext cx="2152296" cy="2189736"/>
              <a:chOff x="1496115" y="2584300"/>
              <a:chExt cx="2152296" cy="2189736"/>
            </a:xfrm>
          </p:grpSpPr>
          <p:sp>
            <p:nvSpPr>
              <p:cNvPr id="53" name="Rectangle 52">
                <a:extLst>
                  <a:ext uri="{FF2B5EF4-FFF2-40B4-BE49-F238E27FC236}">
                    <a16:creationId xmlns:a16="http://schemas.microsoft.com/office/drawing/2014/main" id="{CB0C9737-AAE2-511E-7361-4FF0483AC8B7}"/>
                  </a:ext>
                </a:extLst>
              </p:cNvPr>
              <p:cNvSpPr/>
              <p:nvPr/>
            </p:nvSpPr>
            <p:spPr>
              <a:xfrm rot="651168">
                <a:off x="2216155" y="3350975"/>
                <a:ext cx="693304" cy="693305"/>
              </a:xfrm>
              <a:prstGeom prst="rect">
                <a:avLst/>
              </a:prstGeom>
              <a:solidFill>
                <a:schemeClr val="accent4">
                  <a:lumMod val="40000"/>
                  <a:lumOff val="60000"/>
                </a:scheme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4" name="Straight Arrow Connector 53">
                <a:extLst>
                  <a:ext uri="{FF2B5EF4-FFF2-40B4-BE49-F238E27FC236}">
                    <a16:creationId xmlns:a16="http://schemas.microsoft.com/office/drawing/2014/main" id="{4CED4F7D-097B-CE22-9417-031645909F75}"/>
                  </a:ext>
                </a:extLst>
              </p:cNvPr>
              <p:cNvCxnSpPr>
                <a:cxnSpLocks/>
              </p:cNvCxnSpPr>
              <p:nvPr/>
            </p:nvCxnSpPr>
            <p:spPr>
              <a:xfrm rot="654567">
                <a:off x="2424755" y="4079574"/>
                <a:ext cx="686" cy="694462"/>
              </a:xfrm>
              <a:prstGeom prst="straightConnector1">
                <a:avLst/>
              </a:prstGeom>
              <a:ln w="2540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A60E92A-568C-6612-FE02-04D78742C4F5}"/>
                  </a:ext>
                </a:extLst>
              </p:cNvPr>
              <p:cNvCxnSpPr>
                <a:cxnSpLocks/>
              </p:cNvCxnSpPr>
              <p:nvPr/>
            </p:nvCxnSpPr>
            <p:spPr>
              <a:xfrm rot="654567" flipH="1">
                <a:off x="1496115" y="3549371"/>
                <a:ext cx="670594" cy="663"/>
              </a:xfrm>
              <a:prstGeom prst="straightConnector1">
                <a:avLst/>
              </a:prstGeom>
              <a:ln w="2540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FDE2F47-1B72-5CE5-C347-60C27818E349}"/>
                  </a:ext>
                </a:extLst>
              </p:cNvPr>
              <p:cNvCxnSpPr>
                <a:cxnSpLocks/>
              </p:cNvCxnSpPr>
              <p:nvPr/>
            </p:nvCxnSpPr>
            <p:spPr>
              <a:xfrm rot="654567">
                <a:off x="2697994" y="2584300"/>
                <a:ext cx="741" cy="749220"/>
              </a:xfrm>
              <a:prstGeom prst="straightConnector1">
                <a:avLst/>
              </a:prstGeom>
              <a:ln w="2540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6AC0C20-FA2F-097E-2024-8B8CC2517453}"/>
                  </a:ext>
                </a:extLst>
              </p:cNvPr>
              <p:cNvCxnSpPr>
                <a:cxnSpLocks/>
              </p:cNvCxnSpPr>
              <p:nvPr/>
            </p:nvCxnSpPr>
            <p:spPr>
              <a:xfrm rot="654567" flipH="1">
                <a:off x="2946825" y="3830448"/>
                <a:ext cx="701586" cy="694"/>
              </a:xfrm>
              <a:prstGeom prst="straightConnector1">
                <a:avLst/>
              </a:prstGeom>
              <a:ln w="2540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
        <p:nvSpPr>
          <p:cNvPr id="4" name="Date Placeholder 3">
            <a:extLst>
              <a:ext uri="{FF2B5EF4-FFF2-40B4-BE49-F238E27FC236}">
                <a16:creationId xmlns:a16="http://schemas.microsoft.com/office/drawing/2014/main" id="{514E3DBA-27FD-D5D1-96D4-E8D7334A8296}"/>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AB43C58E-8AD3-3351-77FC-0D4E22B95017}"/>
              </a:ext>
            </a:extLst>
          </p:cNvPr>
          <p:cNvSpPr>
            <a:spLocks noGrp="1"/>
          </p:cNvSpPr>
          <p:nvPr>
            <p:ph type="sldNum" sz="quarter" idx="12"/>
          </p:nvPr>
        </p:nvSpPr>
        <p:spPr/>
        <p:txBody>
          <a:bodyPr/>
          <a:lstStyle/>
          <a:p>
            <a:fld id="{86D12830-9A95-C347-AB67-7FF77AC87CE5}" type="slidenum">
              <a:rPr lang="en-GB" smtClean="0"/>
              <a:pPr/>
              <a:t>8</a:t>
            </a:fld>
            <a:endParaRPr lang="en-GB" dirty="0"/>
          </a:p>
        </p:txBody>
      </p:sp>
      <p:sp>
        <p:nvSpPr>
          <p:cNvPr id="17" name="TextBox 16">
            <a:extLst>
              <a:ext uri="{FF2B5EF4-FFF2-40B4-BE49-F238E27FC236}">
                <a16:creationId xmlns:a16="http://schemas.microsoft.com/office/drawing/2014/main" id="{C5C32AC8-5F5D-0499-9246-293B056925DF}"/>
              </a:ext>
            </a:extLst>
          </p:cNvPr>
          <p:cNvSpPr txBox="1"/>
          <p:nvPr/>
        </p:nvSpPr>
        <p:spPr>
          <a:xfrm>
            <a:off x="1589575" y="1784795"/>
            <a:ext cx="2029162" cy="400110"/>
          </a:xfrm>
          <a:prstGeom prst="rect">
            <a:avLst/>
          </a:prstGeom>
          <a:noFill/>
        </p:spPr>
        <p:txBody>
          <a:bodyPr wrap="square" rtlCol="0">
            <a:spAutoFit/>
          </a:bodyPr>
          <a:lstStyle/>
          <a:p>
            <a:r>
              <a:rPr lang="en-US" sz="2000" b="1" dirty="0">
                <a:latin typeface="Lato Extended"/>
              </a:rPr>
              <a:t>Inertial Sensors</a:t>
            </a:r>
            <a:endParaRPr lang="en-CN" sz="2000" dirty="0"/>
          </a:p>
        </p:txBody>
      </p:sp>
      <p:sp>
        <p:nvSpPr>
          <p:cNvPr id="20" name="TextBox 19">
            <a:extLst>
              <a:ext uri="{FF2B5EF4-FFF2-40B4-BE49-F238E27FC236}">
                <a16:creationId xmlns:a16="http://schemas.microsoft.com/office/drawing/2014/main" id="{7E6E7CE6-94C9-8529-5EFA-6B2A7B83D01D}"/>
              </a:ext>
            </a:extLst>
          </p:cNvPr>
          <p:cNvSpPr txBox="1"/>
          <p:nvPr/>
        </p:nvSpPr>
        <p:spPr>
          <a:xfrm>
            <a:off x="28576" y="98994"/>
            <a:ext cx="5108199" cy="400110"/>
          </a:xfrm>
          <a:prstGeom prst="rect">
            <a:avLst/>
          </a:prstGeom>
          <a:noFill/>
        </p:spPr>
        <p:txBody>
          <a:bodyPr wrap="square">
            <a:spAutoFit/>
          </a:bodyPr>
          <a:lstStyle/>
          <a:p>
            <a:r>
              <a:rPr lang="en-GB" sz="2000" b="1" dirty="0">
                <a:solidFill>
                  <a:schemeClr val="bg1"/>
                </a:solidFill>
                <a:latin typeface="Lato Extended"/>
                <a:ea typeface="+mn-ea"/>
                <a:cs typeface="+mn-cs"/>
              </a:rPr>
              <a:t>The </a:t>
            </a:r>
            <a:r>
              <a:rPr lang="en-GB" sz="2000" b="1" dirty="0" err="1">
                <a:solidFill>
                  <a:schemeClr val="bg1"/>
                </a:solidFill>
                <a:latin typeface="Lato Extended"/>
                <a:ea typeface="+mn-ea"/>
                <a:cs typeface="+mn-cs"/>
              </a:rPr>
              <a:t>OmniSens</a:t>
            </a:r>
            <a:r>
              <a:rPr lang="en-GB" sz="2000" b="1" dirty="0">
                <a:solidFill>
                  <a:schemeClr val="bg1"/>
                </a:solidFill>
                <a:latin typeface="Lato Extended"/>
                <a:ea typeface="+mn-ea"/>
                <a:cs typeface="+mn-cs"/>
              </a:rPr>
              <a:t> Project</a:t>
            </a:r>
            <a:endParaRPr lang="en-GB" sz="2000" dirty="0">
              <a:solidFill>
                <a:schemeClr val="bg1"/>
              </a:solidFill>
            </a:endParaRPr>
          </a:p>
        </p:txBody>
      </p:sp>
      <p:pic>
        <p:nvPicPr>
          <p:cNvPr id="3" name="Picture 2" descr="A model of a machine&#10;&#10;Description automatically generated">
            <a:extLst>
              <a:ext uri="{FF2B5EF4-FFF2-40B4-BE49-F238E27FC236}">
                <a16:creationId xmlns:a16="http://schemas.microsoft.com/office/drawing/2014/main" id="{9C2A7014-A1BB-BE6A-4895-09EC8211E0A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bright="20000"/>
                    </a14:imgEffect>
                  </a14:imgLayer>
                </a14:imgProps>
              </a:ext>
            </a:extLst>
          </a:blip>
          <a:srcRect l="7650" t="5912" r="14743" b="7408"/>
          <a:stretch/>
        </p:blipFill>
        <p:spPr>
          <a:xfrm>
            <a:off x="5209401" y="3010123"/>
            <a:ext cx="2329483" cy="2579025"/>
          </a:xfrm>
          <a:prstGeom prst="rect">
            <a:avLst/>
          </a:prstGeom>
        </p:spPr>
      </p:pic>
      <p:grpSp>
        <p:nvGrpSpPr>
          <p:cNvPr id="6" name="Group 5">
            <a:extLst>
              <a:ext uri="{FF2B5EF4-FFF2-40B4-BE49-F238E27FC236}">
                <a16:creationId xmlns:a16="http://schemas.microsoft.com/office/drawing/2014/main" id="{AF4CFABF-4ADC-A923-B214-F5EED1AF044F}"/>
              </a:ext>
            </a:extLst>
          </p:cNvPr>
          <p:cNvGrpSpPr/>
          <p:nvPr/>
        </p:nvGrpSpPr>
        <p:grpSpPr>
          <a:xfrm>
            <a:off x="7662773" y="1251215"/>
            <a:ext cx="4638853" cy="5139425"/>
            <a:chOff x="4603387" y="903744"/>
            <a:chExt cx="4960953" cy="5496282"/>
          </a:xfrm>
        </p:grpSpPr>
        <p:pic>
          <p:nvPicPr>
            <p:cNvPr id="9" name="Picture 8" descr="A toy structure with many objects&#10;&#10;Description automatically generated with medium confidence">
              <a:extLst>
                <a:ext uri="{FF2B5EF4-FFF2-40B4-BE49-F238E27FC236}">
                  <a16:creationId xmlns:a16="http://schemas.microsoft.com/office/drawing/2014/main" id="{BA018908-1D89-5697-6B45-FE9DD581AA67}"/>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Lst>
            </a:blip>
            <a:srcRect l="23657" t="24003" r="29466" b="29882"/>
            <a:stretch/>
          </p:blipFill>
          <p:spPr>
            <a:xfrm>
              <a:off x="4603387" y="903744"/>
              <a:ext cx="3142745" cy="5496282"/>
            </a:xfrm>
            <a:prstGeom prst="rect">
              <a:avLst/>
            </a:prstGeom>
          </p:spPr>
        </p:pic>
        <p:sp>
          <p:nvSpPr>
            <p:cNvPr id="11" name="Title 1">
              <a:extLst>
                <a:ext uri="{FF2B5EF4-FFF2-40B4-BE49-F238E27FC236}">
                  <a16:creationId xmlns:a16="http://schemas.microsoft.com/office/drawing/2014/main" id="{F29272F1-8157-17A5-E1B1-636DF94B61EC}"/>
                </a:ext>
              </a:extLst>
            </p:cNvPr>
            <p:cNvSpPr txBox="1">
              <a:spLocks/>
            </p:cNvSpPr>
            <p:nvPr/>
          </p:nvSpPr>
          <p:spPr>
            <a:xfrm>
              <a:off x="7495359" y="1761064"/>
              <a:ext cx="1793195" cy="484951"/>
            </a:xfrm>
            <a:prstGeom prst="rect">
              <a:avLst/>
            </a:prstGeom>
          </p:spPr>
          <p:txBody>
            <a:bodyPr vert="horz" lIns="91440" tIns="45720" rIns="91440" bIns="45720" rtlCol="0" anchor="ctr">
              <a:norm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r>
                <a:rPr lang="en-GB" sz="1600" dirty="0"/>
                <a:t>Test Mass</a:t>
              </a:r>
            </a:p>
          </p:txBody>
        </p:sp>
        <p:sp>
          <p:nvSpPr>
            <p:cNvPr id="12" name="Title 1">
              <a:extLst>
                <a:ext uri="{FF2B5EF4-FFF2-40B4-BE49-F238E27FC236}">
                  <a16:creationId xmlns:a16="http://schemas.microsoft.com/office/drawing/2014/main" id="{C76D4ECD-5D8D-0805-B02B-F184304B0E99}"/>
                </a:ext>
              </a:extLst>
            </p:cNvPr>
            <p:cNvSpPr txBox="1">
              <a:spLocks/>
            </p:cNvSpPr>
            <p:nvPr/>
          </p:nvSpPr>
          <p:spPr>
            <a:xfrm>
              <a:off x="7495359" y="3278976"/>
              <a:ext cx="2068981" cy="745818"/>
            </a:xfrm>
            <a:prstGeom prst="rect">
              <a:avLst/>
            </a:prstGeom>
          </p:spPr>
          <p:txBody>
            <a:bodyPr vert="horz" lIns="91440" tIns="45720" rIns="91440" bIns="45720" rtlCol="0" anchor="ctr">
              <a:norm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r>
                <a:rPr lang="en-GB" sz="1600" dirty="0"/>
                <a:t>Stage 1</a:t>
              </a:r>
            </a:p>
            <a:p>
              <a:r>
                <a:rPr lang="en-GB" sz="1600" dirty="0"/>
                <a:t>Active Platform</a:t>
              </a:r>
            </a:p>
          </p:txBody>
        </p:sp>
        <p:sp>
          <p:nvSpPr>
            <p:cNvPr id="13" name="Title 1">
              <a:extLst>
                <a:ext uri="{FF2B5EF4-FFF2-40B4-BE49-F238E27FC236}">
                  <a16:creationId xmlns:a16="http://schemas.microsoft.com/office/drawing/2014/main" id="{09D55BF7-FE8E-0540-888D-4B7552E89037}"/>
                </a:ext>
              </a:extLst>
            </p:cNvPr>
            <p:cNvSpPr txBox="1">
              <a:spLocks/>
            </p:cNvSpPr>
            <p:nvPr/>
          </p:nvSpPr>
          <p:spPr>
            <a:xfrm>
              <a:off x="7539221" y="5242312"/>
              <a:ext cx="1768383" cy="601141"/>
            </a:xfrm>
            <a:prstGeom prst="rect">
              <a:avLst/>
            </a:prstGeom>
          </p:spPr>
          <p:txBody>
            <a:bodyPr vert="horz" lIns="91440" tIns="45720" rIns="91440" bIns="45720" rtlCol="0" anchor="ctr">
              <a:normAutofit/>
            </a:bodyPr>
            <a:lstStyle>
              <a:lvl1pPr marL="114300" indent="0" algn="l" defTabSz="914400" rtl="0" eaLnBrk="1" latinLnBrk="0" hangingPunct="1">
                <a:lnSpc>
                  <a:spcPct val="90000"/>
                </a:lnSpc>
                <a:spcBef>
                  <a:spcPct val="0"/>
                </a:spcBef>
                <a:buFont typeface="Arial" panose="020B0604020202020204" pitchFamily="34" charset="0"/>
                <a:buNone/>
                <a:defRPr lang="en-US" sz="3600" b="1" kern="1200" dirty="0">
                  <a:solidFill>
                    <a:schemeClr val="tx1"/>
                  </a:solidFill>
                  <a:latin typeface="Lato Extended"/>
                  <a:ea typeface="+mn-ea"/>
                  <a:cs typeface="+mn-cs"/>
                </a:defRPr>
              </a:lvl1pPr>
            </a:lstStyle>
            <a:p>
              <a:r>
                <a:rPr lang="en-GB" sz="1600" dirty="0"/>
                <a:t>Stage 0</a:t>
              </a:r>
            </a:p>
            <a:p>
              <a:r>
                <a:rPr lang="en-GB" sz="1600" dirty="0"/>
                <a:t>Base</a:t>
              </a:r>
              <a:endParaRPr lang="en-GB" sz="2400" dirty="0"/>
            </a:p>
          </p:txBody>
        </p:sp>
      </p:grpSp>
      <p:sp>
        <p:nvSpPr>
          <p:cNvPr id="2" name="Title 1">
            <a:extLst>
              <a:ext uri="{FF2B5EF4-FFF2-40B4-BE49-F238E27FC236}">
                <a16:creationId xmlns:a16="http://schemas.microsoft.com/office/drawing/2014/main" id="{A91E8F80-1105-BB86-86C5-E2E8876A60EF}"/>
              </a:ext>
            </a:extLst>
          </p:cNvPr>
          <p:cNvSpPr>
            <a:spLocks noGrp="1"/>
          </p:cNvSpPr>
          <p:nvPr>
            <p:ph type="title"/>
          </p:nvPr>
        </p:nvSpPr>
        <p:spPr/>
        <p:txBody>
          <a:bodyPr/>
          <a:lstStyle/>
          <a:p>
            <a:r>
              <a:rPr lang="en-GB" dirty="0"/>
              <a:t>The </a:t>
            </a:r>
            <a:r>
              <a:rPr lang="en-GB" dirty="0" err="1"/>
              <a:t>OmniSens</a:t>
            </a:r>
            <a:r>
              <a:rPr lang="en-GB" dirty="0"/>
              <a:t> Inertial Isolation System</a:t>
            </a:r>
          </a:p>
        </p:txBody>
      </p:sp>
      <p:sp>
        <p:nvSpPr>
          <p:cNvPr id="7223" name="TextBox 7222">
            <a:extLst>
              <a:ext uri="{FF2B5EF4-FFF2-40B4-BE49-F238E27FC236}">
                <a16:creationId xmlns:a16="http://schemas.microsoft.com/office/drawing/2014/main" id="{5E7447E0-2E96-19A6-3B2A-8F7FC38AC49A}"/>
              </a:ext>
            </a:extLst>
          </p:cNvPr>
          <p:cNvSpPr txBox="1"/>
          <p:nvPr/>
        </p:nvSpPr>
        <p:spPr>
          <a:xfrm>
            <a:off x="1587313" y="5219602"/>
            <a:ext cx="2091520" cy="369332"/>
          </a:xfrm>
          <a:prstGeom prst="rect">
            <a:avLst/>
          </a:prstGeom>
          <a:noFill/>
        </p:spPr>
        <p:txBody>
          <a:bodyPr wrap="square" rtlCol="0">
            <a:spAutoFit/>
          </a:bodyPr>
          <a:lstStyle/>
          <a:p>
            <a:r>
              <a:rPr lang="en-US" b="1" dirty="0">
                <a:latin typeface="Lato Extended"/>
              </a:rPr>
              <a:t>Drag-free control</a:t>
            </a:r>
          </a:p>
        </p:txBody>
      </p:sp>
    </p:spTree>
    <p:extLst>
      <p:ext uri="{BB962C8B-B14F-4D97-AF65-F5344CB8AC3E}">
        <p14:creationId xmlns:p14="http://schemas.microsoft.com/office/powerpoint/2010/main" val="414705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E8A5B-BA96-D0C0-492D-45BE3A2B370D}"/>
              </a:ext>
            </a:extLst>
          </p:cNvPr>
          <p:cNvSpPr>
            <a:spLocks noGrp="1"/>
          </p:cNvSpPr>
          <p:nvPr>
            <p:ph type="title"/>
          </p:nvPr>
        </p:nvSpPr>
        <p:spPr/>
        <p:txBody>
          <a:bodyPr/>
          <a:lstStyle/>
          <a:p>
            <a:r>
              <a:rPr lang="en-GB" dirty="0"/>
              <a:t>Working Principle</a:t>
            </a:r>
          </a:p>
        </p:txBody>
      </p:sp>
      <p:sp>
        <p:nvSpPr>
          <p:cNvPr id="4" name="Date Placeholder 3">
            <a:extLst>
              <a:ext uri="{FF2B5EF4-FFF2-40B4-BE49-F238E27FC236}">
                <a16:creationId xmlns:a16="http://schemas.microsoft.com/office/drawing/2014/main" id="{16A44625-0E3C-D19F-8AE9-889F1B8257B0}"/>
              </a:ext>
            </a:extLst>
          </p:cNvPr>
          <p:cNvSpPr>
            <a:spLocks noGrp="1"/>
          </p:cNvSpPr>
          <p:nvPr>
            <p:ph type="dt" sz="half" idx="10"/>
          </p:nvPr>
        </p:nvSpPr>
        <p:spPr/>
        <p:txBody>
          <a:bodyPr/>
          <a:lstStyle/>
          <a:p>
            <a:fld id="{ADA27032-A38B-5C4D-B944-66A0620C3DFA}" type="datetime1">
              <a:rPr lang="en-US" smtClean="0"/>
              <a:pPr/>
              <a:t>8/6/25</a:t>
            </a:fld>
            <a:endParaRPr lang="en-GB" dirty="0"/>
          </a:p>
        </p:txBody>
      </p:sp>
      <p:sp>
        <p:nvSpPr>
          <p:cNvPr id="5" name="Slide Number Placeholder 4">
            <a:extLst>
              <a:ext uri="{FF2B5EF4-FFF2-40B4-BE49-F238E27FC236}">
                <a16:creationId xmlns:a16="http://schemas.microsoft.com/office/drawing/2014/main" id="{6FACA767-0542-CB4F-F752-9641E8868B4D}"/>
              </a:ext>
            </a:extLst>
          </p:cNvPr>
          <p:cNvSpPr>
            <a:spLocks noGrp="1"/>
          </p:cNvSpPr>
          <p:nvPr>
            <p:ph type="sldNum" sz="quarter" idx="12"/>
          </p:nvPr>
        </p:nvSpPr>
        <p:spPr/>
        <p:txBody>
          <a:bodyPr/>
          <a:lstStyle/>
          <a:p>
            <a:fld id="{86D12830-9A95-C347-AB67-7FF77AC87CE5}" type="slidenum">
              <a:rPr lang="en-GB" smtClean="0"/>
              <a:pPr/>
              <a:t>9</a:t>
            </a:fld>
            <a:endParaRPr lang="en-GB" dirty="0"/>
          </a:p>
        </p:txBody>
      </p:sp>
      <p:sp>
        <p:nvSpPr>
          <p:cNvPr id="7" name="TextBox 6">
            <a:extLst>
              <a:ext uri="{FF2B5EF4-FFF2-40B4-BE49-F238E27FC236}">
                <a16:creationId xmlns:a16="http://schemas.microsoft.com/office/drawing/2014/main" id="{4D69471D-AB48-DD62-F21E-806C0764B2B3}"/>
              </a:ext>
            </a:extLst>
          </p:cNvPr>
          <p:cNvSpPr txBox="1"/>
          <p:nvPr/>
        </p:nvSpPr>
        <p:spPr>
          <a:xfrm>
            <a:off x="28576" y="98994"/>
            <a:ext cx="5108199" cy="400110"/>
          </a:xfrm>
          <a:prstGeom prst="rect">
            <a:avLst/>
          </a:prstGeom>
          <a:noFill/>
        </p:spPr>
        <p:txBody>
          <a:bodyPr wrap="square">
            <a:spAutoFit/>
          </a:bodyPr>
          <a:lstStyle/>
          <a:p>
            <a:r>
              <a:rPr lang="en-GB" sz="2000" b="1" dirty="0">
                <a:solidFill>
                  <a:schemeClr val="bg1"/>
                </a:solidFill>
                <a:latin typeface="Lato Extended"/>
                <a:ea typeface="+mn-ea"/>
                <a:cs typeface="+mn-cs"/>
              </a:rPr>
              <a:t>The </a:t>
            </a:r>
            <a:r>
              <a:rPr lang="en-GB" sz="2000" b="1" dirty="0" err="1">
                <a:solidFill>
                  <a:schemeClr val="bg1"/>
                </a:solidFill>
                <a:latin typeface="Lato Extended"/>
                <a:ea typeface="+mn-ea"/>
                <a:cs typeface="+mn-cs"/>
              </a:rPr>
              <a:t>OmniSens</a:t>
            </a:r>
            <a:r>
              <a:rPr lang="en-GB" sz="2000" b="1" dirty="0">
                <a:solidFill>
                  <a:schemeClr val="bg1"/>
                </a:solidFill>
                <a:latin typeface="Lato Extended"/>
                <a:ea typeface="+mn-ea"/>
                <a:cs typeface="+mn-cs"/>
              </a:rPr>
              <a:t> Project</a:t>
            </a:r>
            <a:endParaRPr lang="en-GB" sz="2000" dirty="0">
              <a:solidFill>
                <a:schemeClr val="bg1"/>
              </a:solidFill>
            </a:endParaRPr>
          </a:p>
        </p:txBody>
      </p:sp>
      <p:pic>
        <p:nvPicPr>
          <p:cNvPr id="123" name="Content Placeholder 4">
            <a:extLst>
              <a:ext uri="{FF2B5EF4-FFF2-40B4-BE49-F238E27FC236}">
                <a16:creationId xmlns:a16="http://schemas.microsoft.com/office/drawing/2014/main" id="{DCF5FDC8-642E-509D-68DE-E9B1B87666CC}"/>
              </a:ext>
            </a:extLst>
          </p:cNvPr>
          <p:cNvPicPr>
            <a:picLocks noGrp="1" noChangeAspect="1"/>
          </p:cNvPicPr>
          <p:nvPr>
            <p:ph idx="1"/>
          </p:nvPr>
        </p:nvPicPr>
        <p:blipFill>
          <a:blip r:embed="rId3"/>
          <a:stretch>
            <a:fillRect/>
          </a:stretch>
        </p:blipFill>
        <p:spPr>
          <a:xfrm>
            <a:off x="8555201" y="4597204"/>
            <a:ext cx="1522952" cy="1851677"/>
          </a:xfrm>
          <a:prstGeom prst="rect">
            <a:avLst/>
          </a:prstGeom>
        </p:spPr>
      </p:pic>
      <p:pic>
        <p:nvPicPr>
          <p:cNvPr id="124" name="Picture 123">
            <a:extLst>
              <a:ext uri="{FF2B5EF4-FFF2-40B4-BE49-F238E27FC236}">
                <a16:creationId xmlns:a16="http://schemas.microsoft.com/office/drawing/2014/main" id="{57FEEE6E-8EFB-A53D-5682-71A70DAE4953}"/>
              </a:ext>
            </a:extLst>
          </p:cNvPr>
          <p:cNvPicPr>
            <a:picLocks noChangeAspect="1"/>
          </p:cNvPicPr>
          <p:nvPr/>
        </p:nvPicPr>
        <p:blipFill>
          <a:blip r:embed="rId4"/>
          <a:stretch>
            <a:fillRect/>
          </a:stretch>
        </p:blipFill>
        <p:spPr>
          <a:xfrm>
            <a:off x="10362232" y="4726054"/>
            <a:ext cx="1733778" cy="1601630"/>
          </a:xfrm>
          <a:prstGeom prst="rect">
            <a:avLst/>
          </a:prstGeom>
        </p:spPr>
      </p:pic>
      <p:sp>
        <p:nvSpPr>
          <p:cNvPr id="126" name="TextBox 125">
            <a:extLst>
              <a:ext uri="{FF2B5EF4-FFF2-40B4-BE49-F238E27FC236}">
                <a16:creationId xmlns:a16="http://schemas.microsoft.com/office/drawing/2014/main" id="{8C67D197-C42D-33D3-42D0-1D4FF1BBE141}"/>
              </a:ext>
            </a:extLst>
          </p:cNvPr>
          <p:cNvSpPr txBox="1"/>
          <p:nvPr/>
        </p:nvSpPr>
        <p:spPr>
          <a:xfrm>
            <a:off x="8015356" y="4604168"/>
            <a:ext cx="488570"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A)</a:t>
            </a:r>
            <a:endParaRPr lang="en-GB" sz="1050" b="1" dirty="0">
              <a:latin typeface="Times New Roman" panose="02020603050405020304" pitchFamily="18" charset="0"/>
              <a:cs typeface="Times New Roman" panose="02020603050405020304" pitchFamily="18" charset="0"/>
            </a:endParaRPr>
          </a:p>
        </p:txBody>
      </p:sp>
      <p:sp>
        <p:nvSpPr>
          <p:cNvPr id="127" name="TextBox 126">
            <a:extLst>
              <a:ext uri="{FF2B5EF4-FFF2-40B4-BE49-F238E27FC236}">
                <a16:creationId xmlns:a16="http://schemas.microsoft.com/office/drawing/2014/main" id="{55BC6612-16A5-819A-E818-4C31E2529C61}"/>
              </a:ext>
            </a:extLst>
          </p:cNvPr>
          <p:cNvSpPr txBox="1"/>
          <p:nvPr/>
        </p:nvSpPr>
        <p:spPr>
          <a:xfrm>
            <a:off x="10373713" y="4597950"/>
            <a:ext cx="484099"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B)</a:t>
            </a:r>
          </a:p>
        </p:txBody>
      </p:sp>
      <p:grpSp>
        <p:nvGrpSpPr>
          <p:cNvPr id="19" name="Group 18">
            <a:extLst>
              <a:ext uri="{FF2B5EF4-FFF2-40B4-BE49-F238E27FC236}">
                <a16:creationId xmlns:a16="http://schemas.microsoft.com/office/drawing/2014/main" id="{C0D38863-F31C-1F6B-74AA-23F0D653875C}"/>
              </a:ext>
            </a:extLst>
          </p:cNvPr>
          <p:cNvGrpSpPr/>
          <p:nvPr/>
        </p:nvGrpSpPr>
        <p:grpSpPr>
          <a:xfrm>
            <a:off x="957819" y="1514048"/>
            <a:ext cx="5447063" cy="2840434"/>
            <a:chOff x="126087" y="2004308"/>
            <a:chExt cx="7497008" cy="3909401"/>
          </a:xfrm>
        </p:grpSpPr>
        <p:grpSp>
          <p:nvGrpSpPr>
            <p:cNvPr id="3" name="Group 2">
              <a:extLst>
                <a:ext uri="{FF2B5EF4-FFF2-40B4-BE49-F238E27FC236}">
                  <a16:creationId xmlns:a16="http://schemas.microsoft.com/office/drawing/2014/main" id="{E0D1ACBF-4F7C-7BA2-7273-4DA9B372D641}"/>
                </a:ext>
              </a:extLst>
            </p:cNvPr>
            <p:cNvGrpSpPr/>
            <p:nvPr/>
          </p:nvGrpSpPr>
          <p:grpSpPr>
            <a:xfrm>
              <a:off x="126087" y="2004308"/>
              <a:ext cx="7497008" cy="3909401"/>
              <a:chOff x="192688" y="890337"/>
              <a:chExt cx="4411857" cy="2394271"/>
            </a:xfrm>
          </p:grpSpPr>
          <p:grpSp>
            <p:nvGrpSpPr>
              <p:cNvPr id="6" name="Group 5">
                <a:extLst>
                  <a:ext uri="{FF2B5EF4-FFF2-40B4-BE49-F238E27FC236}">
                    <a16:creationId xmlns:a16="http://schemas.microsoft.com/office/drawing/2014/main" id="{862DA16C-01D7-4C55-09AA-E042758DABE6}"/>
                  </a:ext>
                </a:extLst>
              </p:cNvPr>
              <p:cNvGrpSpPr/>
              <p:nvPr/>
            </p:nvGrpSpPr>
            <p:grpSpPr>
              <a:xfrm>
                <a:off x="192688" y="890337"/>
                <a:ext cx="4411857" cy="2394271"/>
                <a:chOff x="205634" y="2473813"/>
                <a:chExt cx="5048677" cy="2739865"/>
              </a:xfrm>
            </p:grpSpPr>
            <p:sp>
              <p:nvSpPr>
                <p:cNvPr id="10" name="Rectangle 9">
                  <a:extLst>
                    <a:ext uri="{FF2B5EF4-FFF2-40B4-BE49-F238E27FC236}">
                      <a16:creationId xmlns:a16="http://schemas.microsoft.com/office/drawing/2014/main" id="{E273110F-25F9-B35B-4140-D12D453297A4}"/>
                    </a:ext>
                  </a:extLst>
                </p:cNvPr>
                <p:cNvSpPr/>
                <p:nvPr/>
              </p:nvSpPr>
              <p:spPr>
                <a:xfrm>
                  <a:off x="2493941" y="2588339"/>
                  <a:ext cx="74270" cy="11466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14E7AA41-132F-F2D2-C460-A77E43DF11E3}"/>
                    </a:ext>
                  </a:extLst>
                </p:cNvPr>
                <p:cNvGrpSpPr/>
                <p:nvPr/>
              </p:nvGrpSpPr>
              <p:grpSpPr>
                <a:xfrm>
                  <a:off x="1828024" y="2538928"/>
                  <a:ext cx="1398388" cy="1368565"/>
                  <a:chOff x="2004092" y="4535161"/>
                  <a:chExt cx="1245660" cy="947367"/>
                </a:xfrm>
              </p:grpSpPr>
              <p:sp>
                <p:nvSpPr>
                  <p:cNvPr id="121" name="Parallelogram 120">
                    <a:extLst>
                      <a:ext uri="{FF2B5EF4-FFF2-40B4-BE49-F238E27FC236}">
                        <a16:creationId xmlns:a16="http://schemas.microsoft.com/office/drawing/2014/main" id="{4320392F-6395-588F-8117-081A5E52DA38}"/>
                      </a:ext>
                    </a:extLst>
                  </p:cNvPr>
                  <p:cNvSpPr/>
                  <p:nvPr/>
                </p:nvSpPr>
                <p:spPr>
                  <a:xfrm flipH="1">
                    <a:off x="2600992" y="4535161"/>
                    <a:ext cx="648760" cy="947367"/>
                  </a:xfrm>
                  <a:prstGeom prst="parallelogram">
                    <a:avLst>
                      <a:gd name="adj" fmla="val 9197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2" name="Parallelogram 121">
                    <a:extLst>
                      <a:ext uri="{FF2B5EF4-FFF2-40B4-BE49-F238E27FC236}">
                        <a16:creationId xmlns:a16="http://schemas.microsoft.com/office/drawing/2014/main" id="{7713AB6D-7160-21C6-9951-82BB79B55F36}"/>
                      </a:ext>
                    </a:extLst>
                  </p:cNvPr>
                  <p:cNvSpPr/>
                  <p:nvPr/>
                </p:nvSpPr>
                <p:spPr>
                  <a:xfrm>
                    <a:off x="2004092" y="4535161"/>
                    <a:ext cx="648760" cy="947367"/>
                  </a:xfrm>
                  <a:prstGeom prst="parallelogram">
                    <a:avLst>
                      <a:gd name="adj" fmla="val 9197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2" name="Group 11">
                  <a:extLst>
                    <a:ext uri="{FF2B5EF4-FFF2-40B4-BE49-F238E27FC236}">
                      <a16:creationId xmlns:a16="http://schemas.microsoft.com/office/drawing/2014/main" id="{27B2E864-CA18-8420-1C1A-7DE42D16161F}"/>
                    </a:ext>
                  </a:extLst>
                </p:cNvPr>
                <p:cNvGrpSpPr/>
                <p:nvPr/>
              </p:nvGrpSpPr>
              <p:grpSpPr>
                <a:xfrm>
                  <a:off x="205634" y="3907753"/>
                  <a:ext cx="4629043" cy="1047170"/>
                  <a:chOff x="795874" y="5439948"/>
                  <a:chExt cx="3546849" cy="724886"/>
                </a:xfrm>
              </p:grpSpPr>
              <p:grpSp>
                <p:nvGrpSpPr>
                  <p:cNvPr id="98" name="Group 97">
                    <a:extLst>
                      <a:ext uri="{FF2B5EF4-FFF2-40B4-BE49-F238E27FC236}">
                        <a16:creationId xmlns:a16="http://schemas.microsoft.com/office/drawing/2014/main" id="{0E309EBB-3AE0-50AB-8AF0-31655EB65B5C}"/>
                      </a:ext>
                    </a:extLst>
                  </p:cNvPr>
                  <p:cNvGrpSpPr/>
                  <p:nvPr/>
                </p:nvGrpSpPr>
                <p:grpSpPr>
                  <a:xfrm>
                    <a:off x="795874" y="5439948"/>
                    <a:ext cx="3448563" cy="724886"/>
                    <a:chOff x="795874" y="5439948"/>
                    <a:chExt cx="3448563" cy="724886"/>
                  </a:xfrm>
                </p:grpSpPr>
                <p:cxnSp>
                  <p:nvCxnSpPr>
                    <p:cNvPr id="113" name="Straight Connector 112">
                      <a:extLst>
                        <a:ext uri="{FF2B5EF4-FFF2-40B4-BE49-F238E27FC236}">
                          <a16:creationId xmlns:a16="http://schemas.microsoft.com/office/drawing/2014/main" id="{472938F0-308D-0F33-DCD9-60A5C77E6145}"/>
                        </a:ext>
                      </a:extLst>
                    </p:cNvPr>
                    <p:cNvCxnSpPr>
                      <a:cxnSpLocks/>
                    </p:cNvCxnSpPr>
                    <p:nvPr/>
                  </p:nvCxnSpPr>
                  <p:spPr>
                    <a:xfrm>
                      <a:off x="1902488" y="5718978"/>
                      <a:ext cx="0" cy="249464"/>
                    </a:xfrm>
                    <a:prstGeom prst="line">
                      <a:avLst/>
                    </a:prstGeom>
                    <a:ln w="66675">
                      <a:solidFill>
                        <a:srgbClr val="D516CE"/>
                      </a:solidFill>
                    </a:ln>
                  </p:spPr>
                  <p:style>
                    <a:lnRef idx="2">
                      <a:schemeClr val="accent1"/>
                    </a:lnRef>
                    <a:fillRef idx="0">
                      <a:schemeClr val="accent1"/>
                    </a:fillRef>
                    <a:effectRef idx="1">
                      <a:schemeClr val="accent1"/>
                    </a:effectRef>
                    <a:fontRef idx="minor">
                      <a:schemeClr val="tx1"/>
                    </a:fontRef>
                  </p:style>
                </p:cxnSp>
                <p:sp>
                  <p:nvSpPr>
                    <p:cNvPr id="114" name="Arc 113">
                      <a:extLst>
                        <a:ext uri="{FF2B5EF4-FFF2-40B4-BE49-F238E27FC236}">
                          <a16:creationId xmlns:a16="http://schemas.microsoft.com/office/drawing/2014/main" id="{CC544B27-F01D-7E9E-FAB4-5AFFF50C2255}"/>
                        </a:ext>
                      </a:extLst>
                    </p:cNvPr>
                    <p:cNvSpPr/>
                    <p:nvPr/>
                  </p:nvSpPr>
                  <p:spPr>
                    <a:xfrm rot="17412740">
                      <a:off x="1528446" y="5402635"/>
                      <a:ext cx="471890" cy="1028765"/>
                    </a:xfrm>
                    <a:prstGeom prst="arc">
                      <a:avLst>
                        <a:gd name="adj1" fmla="val 16200000"/>
                        <a:gd name="adj2" fmla="val 817289"/>
                      </a:avLst>
                    </a:prstGeom>
                    <a:ln w="88900">
                      <a:solidFill>
                        <a:srgbClr val="DAA7B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15" name="Rectangle 114">
                      <a:extLst>
                        <a:ext uri="{FF2B5EF4-FFF2-40B4-BE49-F238E27FC236}">
                          <a16:creationId xmlns:a16="http://schemas.microsoft.com/office/drawing/2014/main" id="{21C7E752-3037-2421-2C94-335B196B0D35}"/>
                        </a:ext>
                      </a:extLst>
                    </p:cNvPr>
                    <p:cNvSpPr/>
                    <p:nvPr/>
                  </p:nvSpPr>
                  <p:spPr>
                    <a:xfrm>
                      <a:off x="1255029" y="5685196"/>
                      <a:ext cx="140955" cy="402499"/>
                    </a:xfrm>
                    <a:prstGeom prst="rect">
                      <a:avLst/>
                    </a:prstGeom>
                    <a:solidFill>
                      <a:srgbClr val="647D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D2DF0BDE-8167-4226-793A-D53E7FA0C9DC}"/>
                        </a:ext>
                      </a:extLst>
                    </p:cNvPr>
                    <p:cNvSpPr/>
                    <p:nvPr/>
                  </p:nvSpPr>
                  <p:spPr>
                    <a:xfrm>
                      <a:off x="795874" y="5839082"/>
                      <a:ext cx="3448563" cy="77935"/>
                    </a:xfrm>
                    <a:prstGeom prst="rect">
                      <a:avLst/>
                    </a:prstGeom>
                    <a:solidFill>
                      <a:srgbClr val="E3AF00"/>
                    </a:solidFill>
                    <a:ln w="476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17" name="Straight Connector 116">
                      <a:extLst>
                        <a:ext uri="{FF2B5EF4-FFF2-40B4-BE49-F238E27FC236}">
                          <a16:creationId xmlns:a16="http://schemas.microsoft.com/office/drawing/2014/main" id="{0F21E40D-7161-22BE-3957-C3312D301AA2}"/>
                        </a:ext>
                      </a:extLst>
                    </p:cNvPr>
                    <p:cNvCxnSpPr>
                      <a:cxnSpLocks/>
                    </p:cNvCxnSpPr>
                    <p:nvPr/>
                  </p:nvCxnSpPr>
                  <p:spPr>
                    <a:xfrm>
                      <a:off x="1828207" y="5923367"/>
                      <a:ext cx="148562" cy="0"/>
                    </a:xfrm>
                    <a:prstGeom prst="line">
                      <a:avLst/>
                    </a:prstGeom>
                    <a:ln w="38100">
                      <a:solidFill>
                        <a:srgbClr val="111967"/>
                      </a:solidFill>
                    </a:ln>
                  </p:spPr>
                  <p:style>
                    <a:lnRef idx="2">
                      <a:schemeClr val="accent1"/>
                    </a:lnRef>
                    <a:fillRef idx="0">
                      <a:schemeClr val="accent1"/>
                    </a:fillRef>
                    <a:effectRef idx="1">
                      <a:schemeClr val="accent1"/>
                    </a:effectRef>
                    <a:fontRef idx="minor">
                      <a:schemeClr val="tx1"/>
                    </a:fontRef>
                  </p:style>
                </p:cxnSp>
                <p:sp>
                  <p:nvSpPr>
                    <p:cNvPr id="118" name="Rectangle 117">
                      <a:extLst>
                        <a:ext uri="{FF2B5EF4-FFF2-40B4-BE49-F238E27FC236}">
                          <a16:creationId xmlns:a16="http://schemas.microsoft.com/office/drawing/2014/main" id="{E9E353D2-3872-4924-8672-7504520A7DA4}"/>
                        </a:ext>
                      </a:extLst>
                    </p:cNvPr>
                    <p:cNvSpPr/>
                    <p:nvPr/>
                  </p:nvSpPr>
                  <p:spPr>
                    <a:xfrm rot="16200000">
                      <a:off x="2481199" y="4687767"/>
                      <a:ext cx="77912" cy="2876222"/>
                    </a:xfrm>
                    <a:prstGeom prst="rect">
                      <a:avLst/>
                    </a:prstGeom>
                    <a:solidFill>
                      <a:srgbClr val="647D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9" name="Straight Connector 118">
                      <a:extLst>
                        <a:ext uri="{FF2B5EF4-FFF2-40B4-BE49-F238E27FC236}">
                          <a16:creationId xmlns:a16="http://schemas.microsoft.com/office/drawing/2014/main" id="{5D3C3AAA-953D-1B01-EA71-B63755281A3E}"/>
                        </a:ext>
                      </a:extLst>
                    </p:cNvPr>
                    <p:cNvCxnSpPr>
                      <a:cxnSpLocks/>
                    </p:cNvCxnSpPr>
                    <p:nvPr/>
                  </p:nvCxnSpPr>
                  <p:spPr>
                    <a:xfrm>
                      <a:off x="845497" y="5483847"/>
                      <a:ext cx="0" cy="360167"/>
                    </a:xfrm>
                    <a:prstGeom prst="line">
                      <a:avLst/>
                    </a:prstGeom>
                    <a:ln w="127000">
                      <a:solidFill>
                        <a:srgbClr val="95292A"/>
                      </a:solidFill>
                    </a:ln>
                  </p:spPr>
                  <p:style>
                    <a:lnRef idx="2">
                      <a:schemeClr val="accent1"/>
                    </a:lnRef>
                    <a:fillRef idx="0">
                      <a:schemeClr val="accent1"/>
                    </a:fillRef>
                    <a:effectRef idx="1">
                      <a:schemeClr val="accent1"/>
                    </a:effectRef>
                    <a:fontRef idx="minor">
                      <a:schemeClr val="tx1"/>
                    </a:fontRef>
                  </p:style>
                </p:cxnSp>
                <p:sp>
                  <p:nvSpPr>
                    <p:cNvPr id="120" name="Rectangle 119">
                      <a:extLst>
                        <a:ext uri="{FF2B5EF4-FFF2-40B4-BE49-F238E27FC236}">
                          <a16:creationId xmlns:a16="http://schemas.microsoft.com/office/drawing/2014/main" id="{BF181897-577B-880D-3C6F-D51CAF42CA45}"/>
                        </a:ext>
                      </a:extLst>
                    </p:cNvPr>
                    <p:cNvSpPr/>
                    <p:nvPr/>
                  </p:nvSpPr>
                  <p:spPr>
                    <a:xfrm>
                      <a:off x="795874" y="5439948"/>
                      <a:ext cx="3448563" cy="77935"/>
                    </a:xfrm>
                    <a:prstGeom prst="rect">
                      <a:avLst/>
                    </a:prstGeom>
                    <a:solidFill>
                      <a:srgbClr val="20817D"/>
                    </a:solidFill>
                    <a:ln w="476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grpSp>
                <p:nvGrpSpPr>
                  <p:cNvPr id="99" name="Group 98">
                    <a:extLst>
                      <a:ext uri="{FF2B5EF4-FFF2-40B4-BE49-F238E27FC236}">
                        <a16:creationId xmlns:a16="http://schemas.microsoft.com/office/drawing/2014/main" id="{DD335244-660D-18C9-1D06-BB0C7B2CFDDF}"/>
                      </a:ext>
                    </a:extLst>
                  </p:cNvPr>
                  <p:cNvGrpSpPr/>
                  <p:nvPr/>
                </p:nvGrpSpPr>
                <p:grpSpPr>
                  <a:xfrm flipH="1">
                    <a:off x="894160" y="5439948"/>
                    <a:ext cx="3448563" cy="724886"/>
                    <a:chOff x="795874" y="5439948"/>
                    <a:chExt cx="3448563" cy="724886"/>
                  </a:xfrm>
                </p:grpSpPr>
                <p:cxnSp>
                  <p:nvCxnSpPr>
                    <p:cNvPr id="100" name="Straight Connector 99">
                      <a:extLst>
                        <a:ext uri="{FF2B5EF4-FFF2-40B4-BE49-F238E27FC236}">
                          <a16:creationId xmlns:a16="http://schemas.microsoft.com/office/drawing/2014/main" id="{C27BDA87-7C32-C34F-741A-584C2235600E}"/>
                        </a:ext>
                      </a:extLst>
                    </p:cNvPr>
                    <p:cNvCxnSpPr>
                      <a:cxnSpLocks/>
                    </p:cNvCxnSpPr>
                    <p:nvPr/>
                  </p:nvCxnSpPr>
                  <p:spPr>
                    <a:xfrm>
                      <a:off x="1902488" y="5718978"/>
                      <a:ext cx="0" cy="249464"/>
                    </a:xfrm>
                    <a:prstGeom prst="line">
                      <a:avLst/>
                    </a:prstGeom>
                    <a:ln w="57150">
                      <a:solidFill>
                        <a:srgbClr val="D516CE"/>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7651049A-C10C-9153-F271-01F2CA6E5CC8}"/>
                        </a:ext>
                      </a:extLst>
                    </p:cNvPr>
                    <p:cNvCxnSpPr>
                      <a:cxnSpLocks/>
                    </p:cNvCxnSpPr>
                    <p:nvPr/>
                  </p:nvCxnSpPr>
                  <p:spPr>
                    <a:xfrm>
                      <a:off x="1828207" y="5923367"/>
                      <a:ext cx="148562" cy="0"/>
                    </a:xfrm>
                    <a:prstGeom prst="line">
                      <a:avLst/>
                    </a:prstGeom>
                    <a:ln w="38100">
                      <a:solidFill>
                        <a:srgbClr val="111967"/>
                      </a:solidFill>
                    </a:ln>
                  </p:spPr>
                  <p:style>
                    <a:lnRef idx="2">
                      <a:schemeClr val="accent1"/>
                    </a:lnRef>
                    <a:fillRef idx="0">
                      <a:schemeClr val="accent1"/>
                    </a:fillRef>
                    <a:effectRef idx="1">
                      <a:schemeClr val="accent1"/>
                    </a:effectRef>
                    <a:fontRef idx="minor">
                      <a:schemeClr val="tx1"/>
                    </a:fontRef>
                  </p:style>
                </p:cxnSp>
                <p:sp>
                  <p:nvSpPr>
                    <p:cNvPr id="102" name="Arc 101">
                      <a:extLst>
                        <a:ext uri="{FF2B5EF4-FFF2-40B4-BE49-F238E27FC236}">
                          <a16:creationId xmlns:a16="http://schemas.microsoft.com/office/drawing/2014/main" id="{38BB4A46-B83A-0291-818B-9B15952BA1A9}"/>
                        </a:ext>
                      </a:extLst>
                    </p:cNvPr>
                    <p:cNvSpPr/>
                    <p:nvPr/>
                  </p:nvSpPr>
                  <p:spPr>
                    <a:xfrm rot="17412740">
                      <a:off x="1528446" y="5402635"/>
                      <a:ext cx="471890" cy="1028765"/>
                    </a:xfrm>
                    <a:prstGeom prst="arc">
                      <a:avLst>
                        <a:gd name="adj1" fmla="val 16200000"/>
                        <a:gd name="adj2" fmla="val 817289"/>
                      </a:avLst>
                    </a:prstGeom>
                    <a:ln w="88900">
                      <a:solidFill>
                        <a:srgbClr val="DAA7B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03" name="Rectangle 102">
                      <a:extLst>
                        <a:ext uri="{FF2B5EF4-FFF2-40B4-BE49-F238E27FC236}">
                          <a16:creationId xmlns:a16="http://schemas.microsoft.com/office/drawing/2014/main" id="{3228059A-77CC-37DA-09E9-70FC95F7BA66}"/>
                        </a:ext>
                      </a:extLst>
                    </p:cNvPr>
                    <p:cNvSpPr/>
                    <p:nvPr/>
                  </p:nvSpPr>
                  <p:spPr>
                    <a:xfrm>
                      <a:off x="1255029" y="5685196"/>
                      <a:ext cx="140955" cy="402499"/>
                    </a:xfrm>
                    <a:prstGeom prst="rect">
                      <a:avLst/>
                    </a:prstGeom>
                    <a:solidFill>
                      <a:srgbClr val="647D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631632CB-7F53-C4E4-5A43-B04C3D4ED9F5}"/>
                        </a:ext>
                      </a:extLst>
                    </p:cNvPr>
                    <p:cNvSpPr/>
                    <p:nvPr/>
                  </p:nvSpPr>
                  <p:spPr>
                    <a:xfrm>
                      <a:off x="795874" y="5839082"/>
                      <a:ext cx="3448563" cy="77935"/>
                    </a:xfrm>
                    <a:prstGeom prst="rect">
                      <a:avLst/>
                    </a:prstGeom>
                    <a:solidFill>
                      <a:srgbClr val="E3AF00"/>
                    </a:solidFill>
                    <a:ln w="476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07" name="Rectangle 106">
                      <a:extLst>
                        <a:ext uri="{FF2B5EF4-FFF2-40B4-BE49-F238E27FC236}">
                          <a16:creationId xmlns:a16="http://schemas.microsoft.com/office/drawing/2014/main" id="{A5D853B8-F257-06C4-63E6-4BDCD3756B4E}"/>
                        </a:ext>
                      </a:extLst>
                    </p:cNvPr>
                    <p:cNvSpPr/>
                    <p:nvPr/>
                  </p:nvSpPr>
                  <p:spPr>
                    <a:xfrm rot="16200000">
                      <a:off x="2481199" y="4687767"/>
                      <a:ext cx="77912" cy="2876222"/>
                    </a:xfrm>
                    <a:prstGeom prst="rect">
                      <a:avLst/>
                    </a:prstGeom>
                    <a:solidFill>
                      <a:srgbClr val="647D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0" name="Straight Connector 109">
                      <a:extLst>
                        <a:ext uri="{FF2B5EF4-FFF2-40B4-BE49-F238E27FC236}">
                          <a16:creationId xmlns:a16="http://schemas.microsoft.com/office/drawing/2014/main" id="{040AA196-8D35-8A99-1B20-8662C4F623AF}"/>
                        </a:ext>
                      </a:extLst>
                    </p:cNvPr>
                    <p:cNvCxnSpPr>
                      <a:cxnSpLocks/>
                    </p:cNvCxnSpPr>
                    <p:nvPr/>
                  </p:nvCxnSpPr>
                  <p:spPr>
                    <a:xfrm>
                      <a:off x="845497" y="5483847"/>
                      <a:ext cx="0" cy="360167"/>
                    </a:xfrm>
                    <a:prstGeom prst="line">
                      <a:avLst/>
                    </a:prstGeom>
                    <a:ln w="127000">
                      <a:solidFill>
                        <a:srgbClr val="95292A"/>
                      </a:solidFill>
                    </a:ln>
                  </p:spPr>
                  <p:style>
                    <a:lnRef idx="2">
                      <a:schemeClr val="accent1"/>
                    </a:lnRef>
                    <a:fillRef idx="0">
                      <a:schemeClr val="accent1"/>
                    </a:fillRef>
                    <a:effectRef idx="1">
                      <a:schemeClr val="accent1"/>
                    </a:effectRef>
                    <a:fontRef idx="minor">
                      <a:schemeClr val="tx1"/>
                    </a:fontRef>
                  </p:style>
                </p:cxnSp>
                <p:sp>
                  <p:nvSpPr>
                    <p:cNvPr id="112" name="Rectangle 111">
                      <a:extLst>
                        <a:ext uri="{FF2B5EF4-FFF2-40B4-BE49-F238E27FC236}">
                          <a16:creationId xmlns:a16="http://schemas.microsoft.com/office/drawing/2014/main" id="{F7BC7C05-BF1E-E53A-FDEE-A0FE939012CF}"/>
                        </a:ext>
                      </a:extLst>
                    </p:cNvPr>
                    <p:cNvSpPr/>
                    <p:nvPr/>
                  </p:nvSpPr>
                  <p:spPr>
                    <a:xfrm>
                      <a:off x="795874" y="5439948"/>
                      <a:ext cx="3448563" cy="77935"/>
                    </a:xfrm>
                    <a:prstGeom prst="rect">
                      <a:avLst/>
                    </a:prstGeom>
                    <a:solidFill>
                      <a:srgbClr val="20817D"/>
                    </a:solidFill>
                    <a:ln w="476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grpSp>
            <p:cxnSp>
              <p:nvCxnSpPr>
                <p:cNvPr id="13" name="Straight Connector 12">
                  <a:extLst>
                    <a:ext uri="{FF2B5EF4-FFF2-40B4-BE49-F238E27FC236}">
                      <a16:creationId xmlns:a16="http://schemas.microsoft.com/office/drawing/2014/main" id="{78D40A26-9BA8-3029-F385-AF5EFD38DE6F}"/>
                    </a:ext>
                  </a:extLst>
                </p:cNvPr>
                <p:cNvCxnSpPr>
                  <a:cxnSpLocks/>
                  <a:stCxn id="10" idx="2"/>
                  <a:endCxn id="69" idx="0"/>
                </p:cNvCxnSpPr>
                <p:nvPr/>
              </p:nvCxnSpPr>
              <p:spPr>
                <a:xfrm flipH="1">
                  <a:off x="2520158" y="2703004"/>
                  <a:ext cx="10918" cy="866402"/>
                </a:xfrm>
                <a:prstGeom prst="line">
                  <a:avLst/>
                </a:prstGeom>
                <a:ln w="34925">
                  <a:solidFill>
                    <a:schemeClr val="bg2">
                      <a:lumMod val="25000"/>
                    </a:schemeClr>
                  </a:solidFill>
                  <a:prstDash val="sysDash"/>
                </a:ln>
              </p:spPr>
              <p:style>
                <a:lnRef idx="2">
                  <a:schemeClr val="accent1"/>
                </a:lnRef>
                <a:fillRef idx="0">
                  <a:schemeClr val="accent1"/>
                </a:fillRef>
                <a:effectRef idx="1">
                  <a:schemeClr val="accent1"/>
                </a:effectRef>
                <a:fontRef idx="minor">
                  <a:schemeClr val="tx1"/>
                </a:fontRef>
              </p:style>
            </p:cxnSp>
            <p:sp>
              <p:nvSpPr>
                <p:cNvPr id="69" name="Rectangle 68">
                  <a:extLst>
                    <a:ext uri="{FF2B5EF4-FFF2-40B4-BE49-F238E27FC236}">
                      <a16:creationId xmlns:a16="http://schemas.microsoft.com/office/drawing/2014/main" id="{F136D80F-5CCA-D6F0-0D77-CE06C532820E}"/>
                    </a:ext>
                  </a:extLst>
                </p:cNvPr>
                <p:cNvSpPr/>
                <p:nvPr/>
              </p:nvSpPr>
              <p:spPr>
                <a:xfrm>
                  <a:off x="936607" y="3569406"/>
                  <a:ext cx="3167102" cy="83122"/>
                </a:xfrm>
                <a:prstGeom prst="rect">
                  <a:avLst/>
                </a:prstGeom>
                <a:solidFill>
                  <a:srgbClr val="C3C0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3272D7AE-9F5E-CCBC-776D-4DFC20F40482}"/>
                    </a:ext>
                  </a:extLst>
                </p:cNvPr>
                <p:cNvSpPr/>
                <p:nvPr/>
              </p:nvSpPr>
              <p:spPr>
                <a:xfrm>
                  <a:off x="936604" y="3527759"/>
                  <a:ext cx="181326" cy="177478"/>
                </a:xfrm>
                <a:prstGeom prst="rect">
                  <a:avLst/>
                </a:prstGeom>
                <a:solidFill>
                  <a:srgbClr val="C3C0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43B76D81-EE59-32DE-8F6F-35EA183C26CB}"/>
                    </a:ext>
                  </a:extLst>
                </p:cNvPr>
                <p:cNvSpPr/>
                <p:nvPr/>
              </p:nvSpPr>
              <p:spPr>
                <a:xfrm>
                  <a:off x="580444" y="3271959"/>
                  <a:ext cx="71348" cy="640337"/>
                </a:xfrm>
                <a:prstGeom prst="rect">
                  <a:avLst/>
                </a:prstGeom>
                <a:solidFill>
                  <a:srgbClr val="647D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95558DA4-787E-5542-5519-AB6E6FEAF149}"/>
                    </a:ext>
                  </a:extLst>
                </p:cNvPr>
                <p:cNvSpPr/>
                <p:nvPr/>
              </p:nvSpPr>
              <p:spPr>
                <a:xfrm rot="5400000">
                  <a:off x="840244" y="2953894"/>
                  <a:ext cx="75711" cy="597966"/>
                </a:xfrm>
                <a:prstGeom prst="rect">
                  <a:avLst/>
                </a:prstGeom>
                <a:solidFill>
                  <a:srgbClr val="647D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A0453F16-AF20-BE1A-EA2F-28AB82ED9879}"/>
                    </a:ext>
                  </a:extLst>
                </p:cNvPr>
                <p:cNvSpPr/>
                <p:nvPr/>
              </p:nvSpPr>
              <p:spPr>
                <a:xfrm>
                  <a:off x="4229006" y="4412228"/>
                  <a:ext cx="69930" cy="223825"/>
                </a:xfrm>
                <a:prstGeom prst="rect">
                  <a:avLst/>
                </a:prstGeom>
                <a:solidFill>
                  <a:srgbClr val="038B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9DA48D29-6D0D-49D6-98CD-A3D62E2E7B28}"/>
                    </a:ext>
                  </a:extLst>
                </p:cNvPr>
                <p:cNvSpPr/>
                <p:nvPr/>
              </p:nvSpPr>
              <p:spPr>
                <a:xfrm>
                  <a:off x="4013043" y="3512157"/>
                  <a:ext cx="181326" cy="177478"/>
                </a:xfrm>
                <a:prstGeom prst="rect">
                  <a:avLst/>
                </a:prstGeom>
                <a:solidFill>
                  <a:srgbClr val="C3C0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B2CD6DF3-8F8F-6AE8-B35D-D9BBE6D85F66}"/>
                    </a:ext>
                  </a:extLst>
                </p:cNvPr>
                <p:cNvSpPr txBox="1"/>
                <p:nvPr/>
              </p:nvSpPr>
              <p:spPr>
                <a:xfrm>
                  <a:off x="2649895" y="2473813"/>
                  <a:ext cx="1359310" cy="258843"/>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b) Softly suspended</a:t>
                  </a:r>
                </a:p>
              </p:txBody>
            </p:sp>
            <p:cxnSp>
              <p:nvCxnSpPr>
                <p:cNvPr id="77" name="Straight Arrow Connector 76">
                  <a:extLst>
                    <a:ext uri="{FF2B5EF4-FFF2-40B4-BE49-F238E27FC236}">
                      <a16:creationId xmlns:a16="http://schemas.microsoft.com/office/drawing/2014/main" id="{D9CBA908-42FE-F3BB-0921-FE20CF2C4930}"/>
                    </a:ext>
                  </a:extLst>
                </p:cNvPr>
                <p:cNvCxnSpPr>
                  <a:cxnSpLocks/>
                </p:cNvCxnSpPr>
                <p:nvPr/>
              </p:nvCxnSpPr>
              <p:spPr>
                <a:xfrm>
                  <a:off x="964747" y="3298342"/>
                  <a:ext cx="0" cy="189292"/>
                </a:xfrm>
                <a:prstGeom prst="straightConnector1">
                  <a:avLst/>
                </a:prstGeom>
                <a:ln w="25400">
                  <a:solidFill>
                    <a:srgbClr val="FF0000"/>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7EE5F057-7890-E13D-1FFD-CCAEAED617ED}"/>
                    </a:ext>
                  </a:extLst>
                </p:cNvPr>
                <p:cNvCxnSpPr>
                  <a:cxnSpLocks/>
                </p:cNvCxnSpPr>
                <p:nvPr/>
              </p:nvCxnSpPr>
              <p:spPr>
                <a:xfrm flipH="1">
                  <a:off x="669379" y="3571892"/>
                  <a:ext cx="239843" cy="0"/>
                </a:xfrm>
                <a:prstGeom prst="straightConnector1">
                  <a:avLst/>
                </a:prstGeom>
                <a:ln w="25400">
                  <a:solidFill>
                    <a:schemeClr val="tx2">
                      <a:lumMod val="75000"/>
                      <a:lumOff val="2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21C75DD4-010C-0FFD-70CF-A5B9D8671581}"/>
                    </a:ext>
                  </a:extLst>
                </p:cNvPr>
                <p:cNvCxnSpPr>
                  <a:cxnSpLocks/>
                </p:cNvCxnSpPr>
                <p:nvPr/>
              </p:nvCxnSpPr>
              <p:spPr>
                <a:xfrm flipH="1">
                  <a:off x="664837" y="3689635"/>
                  <a:ext cx="239843" cy="0"/>
                </a:xfrm>
                <a:prstGeom prst="straightConnector1">
                  <a:avLst/>
                </a:prstGeom>
                <a:ln w="25400">
                  <a:solidFill>
                    <a:srgbClr val="FF0000"/>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01C97048-FF2E-6254-DC2D-244892D26C81}"/>
                    </a:ext>
                  </a:extLst>
                </p:cNvPr>
                <p:cNvCxnSpPr>
                  <a:cxnSpLocks/>
                </p:cNvCxnSpPr>
                <p:nvPr/>
              </p:nvCxnSpPr>
              <p:spPr>
                <a:xfrm>
                  <a:off x="1078401" y="3298342"/>
                  <a:ext cx="0" cy="189292"/>
                </a:xfrm>
                <a:prstGeom prst="straightConnector1">
                  <a:avLst/>
                </a:prstGeom>
                <a:ln w="25400">
                  <a:solidFill>
                    <a:schemeClr val="tx2">
                      <a:lumMod val="75000"/>
                      <a:lumOff val="2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70DC714A-D3DB-AC5A-FBB9-99432E899C64}"/>
                    </a:ext>
                  </a:extLst>
                </p:cNvPr>
                <p:cNvSpPr txBox="1"/>
                <p:nvPr/>
              </p:nvSpPr>
              <p:spPr>
                <a:xfrm>
                  <a:off x="551621" y="2681239"/>
                  <a:ext cx="526780" cy="326567"/>
                </a:xfrm>
                <a:prstGeom prst="rect">
                  <a:avLst/>
                </a:prstGeom>
                <a:noFill/>
              </p:spPr>
              <p:txBody>
                <a:bodyPr wrap="square" rtlCol="0">
                  <a:spAutoFit/>
                </a:bodyPr>
                <a:lstStyle/>
                <a:p>
                  <a:r>
                    <a:rPr lang="en-GB" sz="1600" b="1" dirty="0">
                      <a:latin typeface="Times New Roman" panose="02020603050405020304" pitchFamily="18" charset="0"/>
                      <a:cs typeface="Times New Roman" panose="02020603050405020304" pitchFamily="18" charset="0"/>
                    </a:rPr>
                    <a:t>A)</a:t>
                  </a:r>
                  <a:endParaRPr lang="en-GB" sz="1000" b="1" dirty="0">
                    <a:latin typeface="Times New Roman" panose="02020603050405020304" pitchFamily="18" charset="0"/>
                    <a:cs typeface="Times New Roman" panose="02020603050405020304" pitchFamily="18" charset="0"/>
                  </a:endParaRPr>
                </a:p>
              </p:txBody>
            </p:sp>
            <p:sp>
              <p:nvSpPr>
                <p:cNvPr id="91" name="TextBox 90">
                  <a:extLst>
                    <a:ext uri="{FF2B5EF4-FFF2-40B4-BE49-F238E27FC236}">
                      <a16:creationId xmlns:a16="http://schemas.microsoft.com/office/drawing/2014/main" id="{3EAC7BFC-D9D6-7E07-EC36-E1AFB521211B}"/>
                    </a:ext>
                  </a:extLst>
                </p:cNvPr>
                <p:cNvSpPr txBox="1"/>
                <p:nvPr/>
              </p:nvSpPr>
              <p:spPr>
                <a:xfrm>
                  <a:off x="4141127" y="3536268"/>
                  <a:ext cx="1113184" cy="258843"/>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Active platform</a:t>
                  </a:r>
                </a:p>
              </p:txBody>
            </p:sp>
            <p:sp>
              <p:nvSpPr>
                <p:cNvPr id="94" name="TextBox 93">
                  <a:extLst>
                    <a:ext uri="{FF2B5EF4-FFF2-40B4-BE49-F238E27FC236}">
                      <a16:creationId xmlns:a16="http://schemas.microsoft.com/office/drawing/2014/main" id="{9726F8D1-178A-25B0-B20A-048732911818}"/>
                    </a:ext>
                  </a:extLst>
                </p:cNvPr>
                <p:cNvSpPr txBox="1"/>
                <p:nvPr/>
              </p:nvSpPr>
              <p:spPr>
                <a:xfrm>
                  <a:off x="1933525" y="3946700"/>
                  <a:ext cx="1182679" cy="623447"/>
                </a:xfrm>
                <a:prstGeom prst="rect">
                  <a:avLst/>
                </a:prstGeom>
                <a:noFill/>
              </p:spPr>
              <p:txBody>
                <a:bodyPr wrap="square" rtlCol="0">
                  <a:spAutoFit/>
                </a:bodyPr>
                <a:lstStyle/>
                <a:p>
                  <a:pPr algn="ctr"/>
                  <a:r>
                    <a:rPr lang="en-GB" dirty="0">
                      <a:latin typeface="Times New Roman" panose="02020603050405020304" pitchFamily="18" charset="0"/>
                      <a:cs typeface="Times New Roman" panose="02020603050405020304" pitchFamily="18" charset="0"/>
                    </a:rPr>
                    <a:t>a) Blades</a:t>
                  </a:r>
                </a:p>
                <a:p>
                  <a:pPr algn="ctr"/>
                  <a:r>
                    <a:rPr lang="en-GB" dirty="0">
                      <a:latin typeface="Times New Roman" panose="02020603050405020304" pitchFamily="18" charset="0"/>
                      <a:cs typeface="Times New Roman" panose="02020603050405020304" pitchFamily="18" charset="0"/>
                    </a:rPr>
                    <a:t>Flexures</a:t>
                  </a:r>
                </a:p>
              </p:txBody>
            </p:sp>
            <p:cxnSp>
              <p:nvCxnSpPr>
                <p:cNvPr id="95" name="Straight Arrow Connector 94">
                  <a:extLst>
                    <a:ext uri="{FF2B5EF4-FFF2-40B4-BE49-F238E27FC236}">
                      <a16:creationId xmlns:a16="http://schemas.microsoft.com/office/drawing/2014/main" id="{2EC060B6-DBB9-92A0-2D1D-E5F33BBAF87C}"/>
                    </a:ext>
                  </a:extLst>
                </p:cNvPr>
                <p:cNvCxnSpPr>
                  <a:cxnSpLocks/>
                </p:cNvCxnSpPr>
                <p:nvPr/>
              </p:nvCxnSpPr>
              <p:spPr>
                <a:xfrm flipH="1">
                  <a:off x="1745961" y="4294987"/>
                  <a:ext cx="225138" cy="0"/>
                </a:xfrm>
                <a:prstGeom prst="straightConnector1">
                  <a:avLst/>
                </a:prstGeom>
                <a:ln w="25400">
                  <a:solidFill>
                    <a:schemeClr val="tx1"/>
                  </a:solidFill>
                  <a:headEnd type="none"/>
                  <a:tailEnd type="arrow" w="sm" len="sm"/>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D77C06A2-3569-C519-EBE9-98C05A07AA77}"/>
                    </a:ext>
                  </a:extLst>
                </p:cNvPr>
                <p:cNvCxnSpPr>
                  <a:cxnSpLocks/>
                </p:cNvCxnSpPr>
                <p:nvPr/>
              </p:nvCxnSpPr>
              <p:spPr>
                <a:xfrm>
                  <a:off x="2977052" y="4294987"/>
                  <a:ext cx="297274" cy="0"/>
                </a:xfrm>
                <a:prstGeom prst="straightConnector1">
                  <a:avLst/>
                </a:prstGeom>
                <a:ln w="25400">
                  <a:solidFill>
                    <a:schemeClr val="tx1"/>
                  </a:solidFill>
                  <a:headEnd type="none"/>
                  <a:tailEnd type="arrow" w="sm" len="sm"/>
                </a:ln>
              </p:spPr>
              <p:style>
                <a:lnRef idx="2">
                  <a:schemeClr val="accent1"/>
                </a:lnRef>
                <a:fillRef idx="0">
                  <a:schemeClr val="accent1"/>
                </a:fillRef>
                <a:effectRef idx="1">
                  <a:schemeClr val="accent1"/>
                </a:effectRef>
                <a:fontRef idx="minor">
                  <a:schemeClr val="tx1"/>
                </a:fontRef>
              </p:style>
            </p:cxnSp>
            <p:sp>
              <p:nvSpPr>
                <p:cNvPr id="97" name="TextBox 96">
                  <a:extLst>
                    <a:ext uri="{FF2B5EF4-FFF2-40B4-BE49-F238E27FC236}">
                      <a16:creationId xmlns:a16="http://schemas.microsoft.com/office/drawing/2014/main" id="{043E0E7C-04B1-E32A-8027-DC64CB9704BF}"/>
                    </a:ext>
                  </a:extLst>
                </p:cNvPr>
                <p:cNvSpPr txBox="1"/>
                <p:nvPr/>
              </p:nvSpPr>
              <p:spPr>
                <a:xfrm>
                  <a:off x="4623739" y="4887111"/>
                  <a:ext cx="361337" cy="326567"/>
                </a:xfrm>
                <a:prstGeom prst="rect">
                  <a:avLst/>
                </a:prstGeom>
                <a:noFill/>
              </p:spPr>
              <p:txBody>
                <a:bodyPr wrap="none" rtlCol="0">
                  <a:spAutoFit/>
                </a:bodyPr>
                <a:lstStyle/>
                <a:p>
                  <a:r>
                    <a:rPr lang="en-GB" sz="1600" b="1" dirty="0">
                      <a:latin typeface="Times New Roman" panose="02020603050405020304" pitchFamily="18" charset="0"/>
                      <a:cs typeface="Times New Roman" panose="02020603050405020304" pitchFamily="18" charset="0"/>
                    </a:rPr>
                    <a:t>B)</a:t>
                  </a:r>
                </a:p>
              </p:txBody>
            </p:sp>
            <p:sp>
              <p:nvSpPr>
                <p:cNvPr id="74" name="TextBox 73">
                  <a:extLst>
                    <a:ext uri="{FF2B5EF4-FFF2-40B4-BE49-F238E27FC236}">
                      <a16:creationId xmlns:a16="http://schemas.microsoft.com/office/drawing/2014/main" id="{15A344B5-01F9-E7EB-698E-9CFAB4839E09}"/>
                    </a:ext>
                  </a:extLst>
                </p:cNvPr>
                <p:cNvSpPr txBox="1"/>
                <p:nvPr/>
              </p:nvSpPr>
              <p:spPr>
                <a:xfrm>
                  <a:off x="3416959" y="3111893"/>
                  <a:ext cx="1110184" cy="356255"/>
                </a:xfrm>
                <a:prstGeom prst="rect">
                  <a:avLst/>
                </a:prstGeom>
                <a:noFill/>
              </p:spPr>
              <p:txBody>
                <a:bodyPr wrap="square" rtlCol="0">
                  <a:spAutoFit/>
                </a:bodyPr>
                <a:lstStyle/>
                <a:p>
                  <a:r>
                    <a:rPr lang="en-GB" dirty="0">
                      <a:latin typeface="Times New Roman" panose="02020603050405020304" pitchFamily="18" charset="0"/>
                      <a:cs typeface="Times New Roman" panose="02020603050405020304" pitchFamily="18" charset="0"/>
                    </a:rPr>
                    <a:t>Test mass</a:t>
                  </a:r>
                </a:p>
              </p:txBody>
            </p:sp>
          </p:grpSp>
          <p:cxnSp>
            <p:nvCxnSpPr>
              <p:cNvPr id="8" name="Straight Arrow Connector 7">
                <a:extLst>
                  <a:ext uri="{FF2B5EF4-FFF2-40B4-BE49-F238E27FC236}">
                    <a16:creationId xmlns:a16="http://schemas.microsoft.com/office/drawing/2014/main" id="{A424EE69-6E6D-9BFB-829B-ECF288D8C089}"/>
                  </a:ext>
                </a:extLst>
              </p:cNvPr>
              <p:cNvCxnSpPr>
                <a:cxnSpLocks/>
              </p:cNvCxnSpPr>
              <p:nvPr/>
            </p:nvCxnSpPr>
            <p:spPr>
              <a:xfrm>
                <a:off x="685096" y="1324535"/>
                <a:ext cx="44427" cy="163875"/>
              </a:xfrm>
              <a:prstGeom prst="straightConnector1">
                <a:avLst/>
              </a:prstGeom>
              <a:ln w="9525">
                <a:solidFill>
                  <a:schemeClr val="tx1"/>
                </a:solidFill>
                <a:headEnd type="none"/>
                <a:tailEnd type="arrow" w="sm" len="sm"/>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1D0D697-E3B6-31C5-A05A-C0F2EB29ACC6}"/>
                  </a:ext>
                </a:extLst>
              </p:cNvPr>
              <p:cNvCxnSpPr>
                <a:cxnSpLocks/>
              </p:cNvCxnSpPr>
              <p:nvPr/>
            </p:nvCxnSpPr>
            <p:spPr>
              <a:xfrm flipH="1" flipV="1">
                <a:off x="4016185" y="2835373"/>
                <a:ext cx="113185" cy="204522"/>
              </a:xfrm>
              <a:prstGeom prst="straightConnector1">
                <a:avLst/>
              </a:prstGeom>
              <a:ln w="9525">
                <a:solidFill>
                  <a:schemeClr val="tx1"/>
                </a:solidFill>
                <a:headEnd type="none"/>
                <a:tailEnd type="arrow" w="sm" len="sm"/>
              </a:ln>
            </p:spPr>
            <p:style>
              <a:lnRef idx="2">
                <a:schemeClr val="accent1"/>
              </a:lnRef>
              <a:fillRef idx="0">
                <a:schemeClr val="accent1"/>
              </a:fillRef>
              <a:effectRef idx="1">
                <a:schemeClr val="accent1"/>
              </a:effectRef>
              <a:fontRef idx="minor">
                <a:schemeClr val="tx1"/>
              </a:fontRef>
            </p:style>
          </p:cxnSp>
        </p:grpSp>
        <p:cxnSp>
          <p:nvCxnSpPr>
            <p:cNvPr id="129" name="Straight Arrow Connector 128">
              <a:extLst>
                <a:ext uri="{FF2B5EF4-FFF2-40B4-BE49-F238E27FC236}">
                  <a16:creationId xmlns:a16="http://schemas.microsoft.com/office/drawing/2014/main" id="{23381D06-999F-2525-4296-CB635933D97D}"/>
                </a:ext>
              </a:extLst>
            </p:cNvPr>
            <p:cNvCxnSpPr>
              <a:cxnSpLocks/>
            </p:cNvCxnSpPr>
            <p:nvPr/>
          </p:nvCxnSpPr>
          <p:spPr>
            <a:xfrm>
              <a:off x="6362255" y="5056832"/>
              <a:ext cx="0" cy="270093"/>
            </a:xfrm>
            <a:prstGeom prst="straightConnector1">
              <a:avLst/>
            </a:prstGeom>
            <a:ln w="25400">
              <a:solidFill>
                <a:schemeClr val="tx2">
                  <a:lumMod val="75000"/>
                  <a:lumOff val="2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366E5B12-DFEF-5DE4-BD30-91798D46923F}"/>
                </a:ext>
              </a:extLst>
            </p:cNvPr>
            <p:cNvCxnSpPr>
              <a:cxnSpLocks/>
            </p:cNvCxnSpPr>
            <p:nvPr/>
          </p:nvCxnSpPr>
          <p:spPr>
            <a:xfrm flipH="1">
              <a:off x="6267281" y="4770153"/>
              <a:ext cx="356154" cy="0"/>
            </a:xfrm>
            <a:prstGeom prst="straightConnector1">
              <a:avLst/>
            </a:prstGeom>
            <a:ln w="25400">
              <a:solidFill>
                <a:schemeClr val="tx2">
                  <a:lumMod val="75000"/>
                  <a:lumOff val="25000"/>
                </a:schemeClr>
              </a:solidFill>
              <a:headEnd type="arrow" w="sm" len="sm"/>
              <a:tailEnd type="arrow" w="sm" len="sm"/>
            </a:ln>
          </p:spPr>
          <p:style>
            <a:lnRef idx="2">
              <a:schemeClr val="accent1"/>
            </a:lnRef>
            <a:fillRef idx="0">
              <a:schemeClr val="accent1"/>
            </a:fillRef>
            <a:effectRef idx="1">
              <a:schemeClr val="accent1"/>
            </a:effectRef>
            <a:fontRef idx="minor">
              <a:schemeClr val="tx1"/>
            </a:fontRef>
          </p:style>
        </p:cxnSp>
      </p:grpSp>
      <p:sp>
        <p:nvSpPr>
          <p:cNvPr id="14" name="TextBox 13">
            <a:extLst>
              <a:ext uri="{FF2B5EF4-FFF2-40B4-BE49-F238E27FC236}">
                <a16:creationId xmlns:a16="http://schemas.microsoft.com/office/drawing/2014/main" id="{AA5D4E11-2940-A53B-53C0-23597FB95D92}"/>
              </a:ext>
            </a:extLst>
          </p:cNvPr>
          <p:cNvSpPr txBox="1"/>
          <p:nvPr/>
        </p:nvSpPr>
        <p:spPr>
          <a:xfrm>
            <a:off x="8305959" y="3911353"/>
            <a:ext cx="3336913" cy="584775"/>
          </a:xfrm>
          <a:prstGeom prst="rect">
            <a:avLst/>
          </a:prstGeom>
          <a:noFill/>
        </p:spPr>
        <p:txBody>
          <a:bodyPr wrap="square" rtlCol="0">
            <a:spAutoFit/>
          </a:bodyPr>
          <a:lstStyle/>
          <a:p>
            <a:pPr algn="ctr"/>
            <a:r>
              <a:rPr lang="en-US" b="1" dirty="0">
                <a:latin typeface="Lato Extended"/>
              </a:rPr>
              <a:t>Active: </a:t>
            </a:r>
          </a:p>
          <a:p>
            <a:pPr algn="ctr"/>
            <a:r>
              <a:rPr lang="en-US" sz="1400" dirty="0">
                <a:latin typeface="Lato Extended"/>
              </a:rPr>
              <a:t>Displacement sensors and actuators</a:t>
            </a:r>
            <a:endParaRPr lang="en-CN" sz="1400" dirty="0"/>
          </a:p>
        </p:txBody>
      </p:sp>
      <p:sp>
        <p:nvSpPr>
          <p:cNvPr id="15" name="TextBox 14">
            <a:extLst>
              <a:ext uri="{FF2B5EF4-FFF2-40B4-BE49-F238E27FC236}">
                <a16:creationId xmlns:a16="http://schemas.microsoft.com/office/drawing/2014/main" id="{92A2DE00-A96C-625F-AF21-EBE13B047EFB}"/>
              </a:ext>
            </a:extLst>
          </p:cNvPr>
          <p:cNvSpPr txBox="1"/>
          <p:nvPr/>
        </p:nvSpPr>
        <p:spPr>
          <a:xfrm>
            <a:off x="8313743" y="612574"/>
            <a:ext cx="3336913" cy="584775"/>
          </a:xfrm>
          <a:prstGeom prst="rect">
            <a:avLst/>
          </a:prstGeom>
          <a:noFill/>
        </p:spPr>
        <p:txBody>
          <a:bodyPr wrap="square" rtlCol="0">
            <a:spAutoFit/>
          </a:bodyPr>
          <a:lstStyle/>
          <a:p>
            <a:pPr algn="ctr"/>
            <a:r>
              <a:rPr lang="en-US" b="1" dirty="0">
                <a:latin typeface="Lato Extended"/>
              </a:rPr>
              <a:t>Passive: </a:t>
            </a:r>
          </a:p>
          <a:p>
            <a:pPr algn="ctr"/>
            <a:r>
              <a:rPr lang="en-US" sz="1400" dirty="0">
                <a:latin typeface="Lato Extended"/>
              </a:rPr>
              <a:t>Blades, flexures and silica </a:t>
            </a:r>
            <a:r>
              <a:rPr lang="en-US" sz="1400" dirty="0" err="1">
                <a:latin typeface="Lato Extended"/>
              </a:rPr>
              <a:t>fibre</a:t>
            </a:r>
            <a:endParaRPr lang="en-CN" sz="1400" dirty="0"/>
          </a:p>
        </p:txBody>
      </p:sp>
      <p:pic>
        <p:nvPicPr>
          <p:cNvPr id="16" name="Picture 15">
            <a:extLst>
              <a:ext uri="{FF2B5EF4-FFF2-40B4-BE49-F238E27FC236}">
                <a16:creationId xmlns:a16="http://schemas.microsoft.com/office/drawing/2014/main" id="{499694B8-4345-2B52-D75F-AAB326F48A43}"/>
              </a:ext>
            </a:extLst>
          </p:cNvPr>
          <p:cNvPicPr>
            <a:picLocks noChangeAspect="1"/>
          </p:cNvPicPr>
          <p:nvPr/>
        </p:nvPicPr>
        <p:blipFill rotWithShape="1">
          <a:blip r:embed="rId5"/>
          <a:srcRect l="14814" t="25302" r="12002"/>
          <a:stretch/>
        </p:blipFill>
        <p:spPr>
          <a:xfrm>
            <a:off x="8288273" y="1222362"/>
            <a:ext cx="3374983" cy="2583656"/>
          </a:xfrm>
          <a:prstGeom prst="rect">
            <a:avLst/>
          </a:prstGeom>
        </p:spPr>
      </p:pic>
      <p:sp>
        <p:nvSpPr>
          <p:cNvPr id="17" name="Oval 16">
            <a:extLst>
              <a:ext uri="{FF2B5EF4-FFF2-40B4-BE49-F238E27FC236}">
                <a16:creationId xmlns:a16="http://schemas.microsoft.com/office/drawing/2014/main" id="{FD764380-EA03-6365-EDB6-DA2ADFC53F5D}"/>
              </a:ext>
            </a:extLst>
          </p:cNvPr>
          <p:cNvSpPr/>
          <p:nvPr/>
        </p:nvSpPr>
        <p:spPr>
          <a:xfrm>
            <a:off x="8344375" y="4632175"/>
            <a:ext cx="1733778" cy="1851678"/>
          </a:xfrm>
          <a:custGeom>
            <a:avLst/>
            <a:gdLst>
              <a:gd name="connsiteX0" fmla="*/ 0 w 1733778"/>
              <a:gd name="connsiteY0" fmla="*/ 925839 h 1851678"/>
              <a:gd name="connsiteX1" fmla="*/ 866889 w 1733778"/>
              <a:gd name="connsiteY1" fmla="*/ 0 h 1851678"/>
              <a:gd name="connsiteX2" fmla="*/ 1733778 w 1733778"/>
              <a:gd name="connsiteY2" fmla="*/ 925839 h 1851678"/>
              <a:gd name="connsiteX3" fmla="*/ 866889 w 1733778"/>
              <a:gd name="connsiteY3" fmla="*/ 1851678 h 1851678"/>
              <a:gd name="connsiteX4" fmla="*/ 0 w 1733778"/>
              <a:gd name="connsiteY4" fmla="*/ 925839 h 1851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778" h="1851678" extrusionOk="0">
                <a:moveTo>
                  <a:pt x="0" y="925839"/>
                </a:moveTo>
                <a:cubicBezTo>
                  <a:pt x="-92502" y="357455"/>
                  <a:pt x="350801" y="14006"/>
                  <a:pt x="866889" y="0"/>
                </a:cubicBezTo>
                <a:cubicBezTo>
                  <a:pt x="1462229" y="24541"/>
                  <a:pt x="1605415" y="418594"/>
                  <a:pt x="1733778" y="925839"/>
                </a:cubicBezTo>
                <a:cubicBezTo>
                  <a:pt x="1659947" y="1509266"/>
                  <a:pt x="1329333" y="1941918"/>
                  <a:pt x="866889" y="1851678"/>
                </a:cubicBezTo>
                <a:cubicBezTo>
                  <a:pt x="305255" y="1806341"/>
                  <a:pt x="133829" y="1501111"/>
                  <a:pt x="0" y="925839"/>
                </a:cubicBezTo>
                <a:close/>
              </a:path>
            </a:pathLst>
          </a:custGeom>
          <a:noFill/>
          <a:ln w="44450">
            <a:solidFill>
              <a:schemeClr val="tx1">
                <a:lumMod val="95000"/>
                <a:lumOff val="5000"/>
              </a:schemeClr>
            </a:solidFill>
            <a:prstDash val="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6FC4ED3E-AFFE-B6AB-5F89-FFC2A662E77B}"/>
              </a:ext>
            </a:extLst>
          </p:cNvPr>
          <p:cNvSpPr txBox="1"/>
          <p:nvPr/>
        </p:nvSpPr>
        <p:spPr>
          <a:xfrm rot="20707074">
            <a:off x="8551391" y="6365290"/>
            <a:ext cx="1858303" cy="369332"/>
          </a:xfrm>
          <a:prstGeom prst="rect">
            <a:avLst/>
          </a:prstGeom>
          <a:noFill/>
        </p:spPr>
        <p:txBody>
          <a:bodyPr wrap="square" rtlCol="0">
            <a:spAutoFit/>
          </a:bodyPr>
          <a:lstStyle/>
          <a:p>
            <a:pPr algn="ctr"/>
            <a:r>
              <a:rPr lang="en-US" b="1" dirty="0">
                <a:solidFill>
                  <a:srgbClr val="80908B"/>
                </a:solidFill>
                <a:latin typeface="Lato Extended"/>
              </a:rPr>
              <a:t>Qing’s project </a:t>
            </a:r>
          </a:p>
        </p:txBody>
      </p:sp>
      <p:sp>
        <p:nvSpPr>
          <p:cNvPr id="39" name="TextBox 38">
            <a:extLst>
              <a:ext uri="{FF2B5EF4-FFF2-40B4-BE49-F238E27FC236}">
                <a16:creationId xmlns:a16="http://schemas.microsoft.com/office/drawing/2014/main" id="{7C2F67F6-E1F8-48B6-E4CD-5F2FA229B34A}"/>
              </a:ext>
            </a:extLst>
          </p:cNvPr>
          <p:cNvSpPr txBox="1"/>
          <p:nvPr/>
        </p:nvSpPr>
        <p:spPr>
          <a:xfrm>
            <a:off x="5061526" y="4768853"/>
            <a:ext cx="2813999" cy="1200329"/>
          </a:xfrm>
          <a:prstGeom prst="rect">
            <a:avLst/>
          </a:prstGeom>
          <a:noFill/>
        </p:spPr>
        <p:txBody>
          <a:bodyPr wrap="square" rtlCol="0">
            <a:spAutoFit/>
          </a:bodyPr>
          <a:lstStyle/>
          <a:p>
            <a:r>
              <a:rPr lang="en-US" dirty="0">
                <a:latin typeface="Lato Extended"/>
              </a:rPr>
              <a:t>Tilt-horizontal decoupling</a:t>
            </a:r>
          </a:p>
          <a:p>
            <a:r>
              <a:rPr lang="en-US" dirty="0">
                <a:latin typeface="Lato Extended"/>
              </a:rPr>
              <a:t>Low force noise </a:t>
            </a:r>
          </a:p>
          <a:p>
            <a:r>
              <a:rPr lang="en-US" dirty="0">
                <a:latin typeface="Lato Extended"/>
              </a:rPr>
              <a:t>Small dynamic range</a:t>
            </a:r>
          </a:p>
          <a:p>
            <a:r>
              <a:rPr lang="en-US" dirty="0">
                <a:latin typeface="Lato Extended"/>
              </a:rPr>
              <a:t>...</a:t>
            </a:r>
          </a:p>
        </p:txBody>
      </p:sp>
      <p:sp>
        <p:nvSpPr>
          <p:cNvPr id="41" name="TextBox 40">
            <a:extLst>
              <a:ext uri="{FF2B5EF4-FFF2-40B4-BE49-F238E27FC236}">
                <a16:creationId xmlns:a16="http://schemas.microsoft.com/office/drawing/2014/main" id="{7DFA2C3A-D1FE-883A-9B63-90F5436B5553}"/>
              </a:ext>
            </a:extLst>
          </p:cNvPr>
          <p:cNvSpPr txBox="1"/>
          <p:nvPr/>
        </p:nvSpPr>
        <p:spPr>
          <a:xfrm>
            <a:off x="1027693" y="4262137"/>
            <a:ext cx="3592683" cy="2308324"/>
          </a:xfrm>
          <a:prstGeom prst="rect">
            <a:avLst/>
          </a:prstGeom>
          <a:noFill/>
        </p:spPr>
        <p:txBody>
          <a:bodyPr wrap="square" rtlCol="0">
            <a:spAutoFit/>
          </a:bodyPr>
          <a:lstStyle/>
          <a:p>
            <a:r>
              <a:rPr lang="en-US" b="1" dirty="0">
                <a:latin typeface="Lato Extended"/>
              </a:rPr>
              <a:t>Passive:</a:t>
            </a:r>
          </a:p>
          <a:p>
            <a:r>
              <a:rPr lang="en-US" dirty="0">
                <a:latin typeface="Lato Extended"/>
              </a:rPr>
              <a:t>Soft suspension</a:t>
            </a:r>
          </a:p>
          <a:p>
            <a:r>
              <a:rPr lang="en-US" dirty="0">
                <a:latin typeface="Lato Extended"/>
              </a:rPr>
              <a:t>Low tilting resonant frequency</a:t>
            </a:r>
          </a:p>
          <a:p>
            <a:endParaRPr lang="en-US" b="1" dirty="0">
              <a:latin typeface="Lato Extended"/>
            </a:endParaRPr>
          </a:p>
          <a:p>
            <a:r>
              <a:rPr lang="en-US" b="1" dirty="0">
                <a:latin typeface="Lato Extended"/>
              </a:rPr>
              <a:t>Active: </a:t>
            </a:r>
          </a:p>
          <a:p>
            <a:r>
              <a:rPr lang="en-US" b="1" dirty="0">
                <a:solidFill>
                  <a:srgbClr val="80908B"/>
                </a:solidFill>
                <a:latin typeface="Lato Extended"/>
              </a:rPr>
              <a:t>Precise position sensing system</a:t>
            </a:r>
          </a:p>
          <a:p>
            <a:r>
              <a:rPr lang="en-US" dirty="0">
                <a:latin typeface="Lato Extended"/>
              </a:rPr>
              <a:t>Robust control system</a:t>
            </a:r>
          </a:p>
          <a:p>
            <a:r>
              <a:rPr lang="en-US" dirty="0">
                <a:latin typeface="Lato Extended"/>
              </a:rPr>
              <a:t>...</a:t>
            </a:r>
          </a:p>
        </p:txBody>
      </p:sp>
      <p:sp>
        <p:nvSpPr>
          <p:cNvPr id="42" name="Left Arrow 41">
            <a:extLst>
              <a:ext uri="{FF2B5EF4-FFF2-40B4-BE49-F238E27FC236}">
                <a16:creationId xmlns:a16="http://schemas.microsoft.com/office/drawing/2014/main" id="{95111DFA-4745-E33A-8DF5-643807D0B05B}"/>
              </a:ext>
            </a:extLst>
          </p:cNvPr>
          <p:cNvSpPr/>
          <p:nvPr/>
        </p:nvSpPr>
        <p:spPr>
          <a:xfrm flipH="1">
            <a:off x="4282842" y="5173547"/>
            <a:ext cx="700705" cy="340809"/>
          </a:xfrm>
          <a:prstGeom prst="leftArrow">
            <a:avLst/>
          </a:prstGeom>
          <a:solidFill>
            <a:srgbClr val="80908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2109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39" grpId="0"/>
      <p:bldP spid="4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55"/>
  <p:tag name="ORIGINALWIDTH" val="371"/>
  <p:tag name="OUTPUTTYPE" val="PNG"/>
  <p:tag name="IGUANATEXVERSION" val="161"/>
  <p:tag name="LATEXADDIN" val="\documentclass{article}&#10;\usepackage{amsmath}&#10;\pagestyle{empty}&#10;\begin{document}&#10;&#10;$&#10;\frac{\delta L}{L} = \frac{h}{2}&#10;$&#10;&#10;&#10;\end{document}"/>
  <p:tag name="IGUANATEXSIZE" val="20"/>
  <p:tag name="IGUANATEXCURSOR" val="114"/>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852"/>
  <p:tag name="ORIGINALWIDTH" val="2913"/>
  <p:tag name="OUTPUTTYPE" val="PNG"/>
  <p:tag name="IGUANATEXVERSION" val="161"/>
  <p:tag name="LATEXADDIN" val="\documentclass{article}&#10;\usepackage{amsmath}&#10;\pagestyle{empty}&#10;\usepackage{xcolor}&#10;\usepackage{booktabs}&#10;\begin{document}&#10;&#10;\begin{tabular}{l c r} % Three columns: left, center, right aligned&#10;    \toprule&#10;    \toprule&#10;    Parameter &amp; Value (Measured) &amp; Value (Designed) \\ &#10;    \midrule&#10;    $x_\text{frame}$  &amp; 131.99mm &amp; 132.00mm \\&#10;    $x_\text{frameL}$ &amp; 20.00mm  &amp; 20.00mm \\&#10;    $x_\text{frameR}$ &amp; 19.99mm  &amp; 20.00mm \\&#10;    $x_\text{L}$      &amp; \textcolor{red}{29.83mm}  &amp; 30.00mm \\&#10;    $x_\text{R}$      &amp; \textcolor{red}{29.87mm}  &amp; 30.00mm \\ &#10;    $x_\text{EM}$     &amp; 69.99mm  &amp; 70.00mm \\&#10;    $x_{\text{move}}$ &amp; 1.48mm   &amp; 1.50mm \\&#10;    $x_0$             &amp; \textcolor{red}{1.15mm}   &amp; 1.00mm \\&#10;    $d$               &amp; 10.00mm  &amp; 10.00mm \\&#10;    $A$               &amp; 4.50cm$^2$ &amp; 4.50cm$^2$ \\&#10;    \bottomrule&#10;    \bottomrule&#10;\end{tabular}&#10;&#10;&#10;\end{document}"/>
  <p:tag name="IGUANATEXSIZE" val="20"/>
  <p:tag name="IGUANATEXCURSOR" val="699"/>
  <p:tag name="TRANSPARENCY" val="True"/>
  <p:tag name="LATEXENGINEID" val="0"/>
  <p:tag name="TEMPFOLDER" val="/Users/zhaoqinglin/Library/Containers/com.microsoft.Powerpoint/Data/tmp/TemporaryItems/"/>
  <p:tag name="LATEXFORMHEIGHT" val="601"/>
  <p:tag name="LATEXFORMWIDTH" val="5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06"/>
  <p:tag name="ORIGINALWIDTH" val="4531"/>
  <p:tag name="OUTPUTTYPE" val="PNG"/>
  <p:tag name="IGUANATEXVERSION" val="161"/>
  <p:tag name="LATEXADDIN" val="\documentclass{article}&#10;\usepackage{amsmath}&#10;\pagestyle{empty}&#10;\usepackage{xcolor}&#10;\usepackage{booktabs}&#10;\begin{document}&#10;&#10;\begin{tabular}{l l} % Three columns: left, center, right aligned&#10;    \toprule&#10;    \toprule&#10;    Parameter &amp; Description \\ &#10;    \midrule&#10;&#9;$C_1$  &amp; Capacitance between the input electrode and testmass \\&#10;    $C_2$  &amp; Stray capacitance between the end mass and its surrounding  \\&#10;    $C_3,\ C_4,\ C_5,\ C_6$ &amp; Capacitance between the output coaxial cables and the guard\\&#10;    \bottomrule&#10;    \bottomrule&#10;\end{tabular}&#10;&#10;&#10;\end{document}"/>
  <p:tag name="IGUANATEXSIZE" val="20"/>
  <p:tag name="IGUANATEXCURSOR" val="233"/>
  <p:tag name="TRANSPARENCY" val="True"/>
  <p:tag name="LATEXENGINEID" val="0"/>
  <p:tag name="TEMPFOLDER" val="/Users/zhaoqinglin/Library/Containers/com.microsoft.Powerpoint/Data/tmp/TemporaryItems/"/>
  <p:tag name="LATEXFORMHEIGHT" val="601"/>
  <p:tag name="LATEXFORMWIDTH" val="5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5"/>
  <p:tag name="ORIGINALWIDTH" val="760"/>
  <p:tag name="OUTPUTTYPE" val="PNG"/>
  <p:tag name="IGUANATEXVERSION" val="161"/>
  <p:tag name="LATEXADDIN" val="\documentclass{article}&#10;\usepackage{amsmath}&#10;\pagestyle{empty}&#10;\begin{document}&#10;&#10;$x = G(x) V_{\text{CPS}}$&#10;&#10;&#10;\end{document}"/>
  <p:tag name="IGUANATEXSIZE" val="20"/>
  <p:tag name="IGUANATEXCURSOR" val="103"/>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602"/>
  <p:tag name="ORIGINALWIDTH" val="1531"/>
  <p:tag name="OUTPUTTYPE" val="PNG"/>
  <p:tag name="IGUANATEXVERSION" val="161"/>
  <p:tag name="LATEXADDIN" val="\documentclass{article}&#10;\usepackage{amsmath}&#10;\pagestyle{empty}&#10;\begin{document}&#10;&#10;&#10;\begin{align*}&#10;        &amp; C_{LU} = C_{LD} = C_L = \frac{\epsilon A}{x_0 + x}\\&#10;        &amp; C_{RU} = C_{RD} = C_R = \frac{\epsilon A}{x_0 - x}\\&#10;\end{align*}&#10;&#10;\end{document}"/>
  <p:tag name="IGUANATEXSIZE" val="20"/>
  <p:tag name="IGUANATEXCURSOR" val="96"/>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806"/>
  <p:tag name="ORIGINALWIDTH" val="4531"/>
  <p:tag name="OUTPUTTYPE" val="PNG"/>
  <p:tag name="IGUANATEXVERSION" val="161"/>
  <p:tag name="LATEXADDIN" val="\documentclass{article}&#10;\usepackage{amsmath}&#10;\pagestyle{empty}&#10;\usepackage{xcolor}&#10;\usepackage{booktabs}&#10;\begin{document}&#10;&#10;\begin{tabular}{l l} % Three columns: left, center, right aligned&#10;    \toprule&#10;    \toprule&#10;    Parameter &amp; Discription \\ &#10;    \midrule&#10;&#9;$C_1$  &amp; Capacitance between the input electrode and end mass \\&#10;    $C_2$  &amp; Stray capacitance between the end mass and its surrounding  \\&#10;    $C_3,\ C_4,\ C_5,\ C_6$ &amp; Capacitance between the output coaxial cables and the guard\\&#10;    \bottomrule&#10;    \bottomrule&#10;\end{tabular}&#10;&#10;&#10;\end{document}"/>
  <p:tag name="IGUANATEXSIZE" val="20"/>
  <p:tag name="IGUANATEXCURSOR" val="322"/>
  <p:tag name="TRANSPARENCY" val="True"/>
  <p:tag name="LATEXENGINEID" val="0"/>
  <p:tag name="TEMPFOLDER" val="/Users/zhaoqinglin/Library/Containers/com.microsoft.Powerpoint/Data/tmp/TemporaryItems/"/>
  <p:tag name="LATEXFORMHEIGHT" val="601"/>
  <p:tag name="LATEXFORMWIDTH" val="5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
  <p:tag name="ORIGINALWIDTH" val="760"/>
  <p:tag name="OUTPUTTYPE" val="PNG"/>
  <p:tag name="IGUANATEXVERSION" val="161"/>
  <p:tag name="LATEXADDIN" val="\documentclass{article}&#10;\usepackage{amsmath}&#10;\pagestyle{empty}&#10;\begin{document}&#10;&#10;$x = G(x) V_{\text{CPS}}$&#10;&#10;&#10;\end{document}"/>
  <p:tag name="IGUANATEXSIZE" val="20"/>
  <p:tag name="IGUANATEXCURSOR" val="103"/>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38"/>
  <p:tag name="ORIGINALWIDTH" val="3084"/>
  <p:tag name="OUTPUTTYPE" val="PNG"/>
  <p:tag name="IGUANATEXVERSION" val="161"/>
  <p:tag name="LATEXADDIN" val="\documentclass{article}&#10;\usepackage{amsmath}&#10;\pagestyle{empty}&#10;\begin{document}&#10;&#10;$x[\mu m] = 73.473 [\mu m /V] V_\text{CPS}[V] - 0.065[\mu m /V^3] V^3 _\text{CPS}[V]^3  $&#10;&#10;&#10;\end{document}"/>
  <p:tag name="IGUANATEXSIZE" val="20"/>
  <p:tag name="IGUANATEXCURSOR" val="145"/>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1"/>
  <p:tag name="ORIGINALWIDTH" val="575"/>
  <p:tag name="OUTPUTTYPE" val="PNG"/>
  <p:tag name="IGUANATEXVERSION" val="161"/>
  <p:tag name="LATEXADDIN" val="\documentclass{article}&#10;\usepackage{amsmath}&#10;\pagestyle{empty}&#10;\begin{document}&#10;&#10;&#10;$C_2 \approx 60\text{pF}$&#10;&#10;\end{document}"/>
  <p:tag name="IGUANATEXSIZE" val="20"/>
  <p:tag name="IGUANATEXCURSOR" val="105"/>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42"/>
  <p:tag name="ORIGINALWIDTH" val="970"/>
  <p:tag name="OUTPUTTYPE" val="PNG"/>
  <p:tag name="IGUANATEXVERSION" val="161"/>
  <p:tag name="LATEXADDIN" val="\documentclass{article}&#10;\usepackage{amsmath}&#10;\pagestyle{empty}&#10;\begin{document}&#10;&#10;$8 \times 10^{-10}m/\sqrt{Hz}$&#10;&#10;&#10;\end{document}"/>
  <p:tag name="IGUANATEXSIZE" val="20"/>
  <p:tag name="IGUANATEXCURSOR" val="111"/>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464"/>
  <p:tag name="ORIGINALWIDTH" val="873"/>
  <p:tag name="OUTPUTTYPE" val="PNG"/>
  <p:tag name="IGUANATEXVERSION" val="161"/>
  <p:tag name="LATEXADDIN" val="\documentclass{article}&#10;\usepackage{amsmath}&#10;\pagestyle{empty}&#10;\begin{document}&#10;&#10;\begin{align*}&#10;&amp;n_{\text{braid}}\\&#10;&amp;&lt;n_{\text{old board}}\\&#10;&amp;&lt;n_{\text{updated board}}&#10;\end{align*}&#10;&#10;&#10;&#10;&#10;\end{document}"/>
  <p:tag name="IGUANATEXSIZE" val="20"/>
  <p:tag name="IGUANATEXCURSOR" val="140"/>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5"/>
  <p:tag name="ORIGINALWIDTH" val="720"/>
  <p:tag name="OUTPUTTYPE" val="PNG"/>
  <p:tag name="IGUANATEXVERSION" val="161"/>
  <p:tag name="LATEXADDIN" val="\documentclass{article}&#10;\usepackage{amsmath}&#10;\pagestyle{empty}&#10;\begin{document}&#10;&#10;$\delta L \approx 10^{-18}m$&#10;&#10;&#10;\end{document}"/>
  <p:tag name="IGUANATEXSIZE" val="20"/>
  <p:tag name="IGUANATEXCURSOR" val="108"/>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78"/>
  <p:tag name="ORIGINALWIDTH" val="1197"/>
  <p:tag name="OUTPUTTYPE" val="PNG"/>
  <p:tag name="IGUANATEXVERSION" val="161"/>
  <p:tag name="LATEXADDIN" val="\documentclass{article}&#10;\usepackage{amsmath}&#10;\pagestyle{empty}&#10;\begin{document}&#10;&#10;\begin{align*}&#10;&amp;n_{\text{short cables}}\\&#10;&amp;&lt;n_{\text{long cables with braid}}\\&#10;\end{align*}&#10;&#10;&#10;&#10;&#10;\end{document}"/>
  <p:tag name="IGUANATEXSIZE" val="20"/>
  <p:tag name="IGUANATEXCURSOR" val="125"/>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42"/>
  <p:tag name="ORIGINALWIDTH" val="964"/>
  <p:tag name="OUTPUTTYPE" val="PNG"/>
  <p:tag name="IGUANATEXVERSION" val="161"/>
  <p:tag name="LATEXADDIN" val="\documentclass{article}&#10;\usepackage{amsmath}&#10;\pagestyle{empty}&#10;\begin{document}&#10;&#10;$1 \times 10^{-12}m/\sqrt{Hz}$&#10;&#10;&#10;\end{document}"/>
  <p:tag name="IGUANATEXSIZE" val="20"/>
  <p:tag name="IGUANATEXCURSOR" val="83"/>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61"/>
  <p:tag name="ORIGINALWIDTH" val="426"/>
  <p:tag name="OUTPUTTYPE" val="PNG"/>
  <p:tag name="IGUANATEXVERSION" val="161"/>
  <p:tag name="LATEXADDIN" val="\documentclass{article}&#10;\usepackage{amsmath}&#10;\pagestyle{empty}&#10;\begin{document}&#10;&#10;\begin{align*}&#10;&amp;n_{\text{HoQIs}}\\&#10;&amp;&lt;n_{\text{CPS}}&#10;\end{align*}&#10;\end{document}"/>
  <p:tag name="IGUANATEXSIZE" val="20"/>
  <p:tag name="IGUANATEXCURSOR" val="112"/>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62"/>
  <p:tag name="ORIGINALWIDTH" val="3641"/>
  <p:tag name="OUTPUTTYPE" val="PNG"/>
  <p:tag name="IGUANATEXVERSION" val="161"/>
  <p:tag name="LATEXADDIN" val="\documentclass{article}&#10;\usepackage{amsmath}&#10;\pagestyle{empty}&#10;\begin{document}&#10;&#10;&#10;$x_0$: The geometric centre for surface of the electrodes on two sides.&#10;&#10;$x_s$: The sensing centre where the output voltage $V_\text{CPS} = 0V$&#10;&#10;&#10;\end{document}"/>
  <p:tag name="IGUANATEXSIZE" val="20"/>
  <p:tag name="IGUANATEXCURSOR" val="224"/>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62"/>
  <p:tag name="ORIGINALWIDTH" val="2355"/>
  <p:tag name="OUTPUTTYPE" val="PNG"/>
  <p:tag name="IGUANATEXVERSION" val="161"/>
  <p:tag name="LATEXADDIN" val="\documentclass{article}&#10;\usepackage{amsmath}&#10;\pagestyle{empty}&#10;\begin{document}&#10;&#10;&#10;Refit: left to right: $6\mu m$, right to left: $3 \mu m$&#10;&#10;Comparing with the $x_0 = 1.15mm$&#10;&#13;&#10;&#10;&#10;\end{document}"/>
  <p:tag name="IGUANATEXSIZE" val="16"/>
  <p:tag name="IGUANATEXCURSOR" val="174"/>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82"/>
  <p:tag name="ORIGINALWIDTH" val="783"/>
  <p:tag name="OUTPUTTYPE" val="PNG"/>
  <p:tag name="IGUANATEXVERSION" val="161"/>
  <p:tag name="LATEXADDIN" val="\documentclass{article}&#10;\usepackage{amsmath}&#10;\pagestyle{empty}&#10;\begin{document}&#10;&#10;$\frac{|x_0-x_s|}{x_0}&lt; 0.5\%$&#10;&#10;&#10;\end{document}"/>
  <p:tag name="IGUANATEXSIZE" val="20"/>
  <p:tag name="IGUANATEXCURSOR" val="109"/>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25"/>
  <p:tag name="ORIGINALWIDTH" val="550"/>
  <p:tag name="OUTPUTTYPE" val="PNG"/>
  <p:tag name="IGUANATEXVERSION" val="161"/>
  <p:tag name="LATEXADDIN" val="\documentclass{article}&#10;\usepackage{amsmath}&#10;\pagestyle{empty}&#10;\begin{document}&#10;&#10;&#10;$(x_{H0},x_{V0})$&#10;&#10;\end{document}"/>
  <p:tag name="IGUANATEXSIZE" val="20"/>
  <p:tag name="IGUANATEXCURSOR" val="96"/>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25"/>
  <p:tag name="ORIGINALWIDTH" val="545"/>
  <p:tag name="OUTPUTTYPE" val="PNG"/>
  <p:tag name="IGUANATEXVERSION" val="161"/>
  <p:tag name="LATEXADDIN" val="\documentclass{article}&#10;\usepackage{amsmath}&#10;\pagestyle{empty}&#10;\usepackage{xcolor}&#10;\begin{document}&#10;&#10;&#10;$\textcolor{orange}{(x_{Hs},x_{Vs})}$&#10;&#10;\end{document}"/>
  <p:tag name="IGUANATEXSIZE" val="20"/>
  <p:tag name="IGUANATEXCURSOR" val="82"/>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75"/>
  <p:tag name="ORIGINALWIDTH" val="113"/>
  <p:tag name="OUTPUTTYPE" val="PNG"/>
  <p:tag name="IGUANATEXVERSION" val="161"/>
  <p:tag name="LATEXADDIN" val="\documentclass{article}&#10;\usepackage{amsmath}&#10;\pagestyle{empty}&#10;\begin{document}&#10;&#10;$x_0$&#10;&#10;&#10;\end{document}"/>
  <p:tag name="IGUANATEXSIZE" val="20"/>
  <p:tag name="IGUANATEXCURSOR" val="82"/>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74"/>
  <p:tag name="ORIGINALWIDTH" val="109"/>
  <p:tag name="OUTPUTTYPE" val="PNG"/>
  <p:tag name="IGUANATEXVERSION" val="161"/>
  <p:tag name="LATEXADDIN" val="\documentclass{article}&#10;\pagestyle{empty}&#10;\usepackage{xcolor}&#10;&#10;\begin{document}&#10;&#10;$\textcolor{orange}{x_s}$&#10;&#10;&#10;\end{document}"/>
  <p:tag name="IGUANATEXSIZE" val="20"/>
  <p:tag name="IGUANATEXCURSOR" val="99"/>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5"/>
  <p:tag name="ORIGINALWIDTH" val="135"/>
  <p:tag name="OUTPUTTYPE" val="PNG"/>
  <p:tag name="IGUANATEXVERSION" val="161"/>
  <p:tag name="LATEXADDIN" val="\documentclass{article}&#10;\usepackage{amsmath}&#10;\pagestyle{empty}&#10;\begin{document}&#10;&#10;$h_+$&#10;&#10;&#10;\end{document}"/>
  <p:tag name="IGUANATEXSIZE" val="20"/>
  <p:tag name="IGUANATEXCURSOR" val="85"/>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911"/>
  <p:tag name="ORIGINALWIDTH" val="1880"/>
  <p:tag name="OUTPUTTYPE" val="PNG"/>
  <p:tag name="IGUANATEXVERSION" val="161"/>
  <p:tag name="LATEXADDIN" val="\documentclass{article}&#10;\usepackage{amsmath}&#10;\pagestyle{empty}&#10;\begin{document}&#10;&#10;\begin{align*}&#10;PD1 - PD2 &amp; = \frac{\sqrt{2}aP_{in}}{8}\sin(\phi-\frac{\pi}{4})\\&#10;PD1 - PD3 &amp; = \frac{\sqrt{2}aP_{in}}{8}\sin(\phi+\frac{\pi}{4})\\&#10;\phi &amp; = \frac{4\pi}{\lambda}(L_x-L_y)&#10;\end{align*}&#10;&#10;&#10;\end{document}"/>
  <p:tag name="IGUANATEXSIZE" val="20"/>
  <p:tag name="IGUANATEXCURSOR" val="266"/>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866"/>
  <p:tag name="ORIGINALWIDTH" val="1287"/>
  <p:tag name="OUTPUTTYPE" val="PNG"/>
  <p:tag name="IGUANATEXVERSION" val="161"/>
  <p:tag name="LATEXADDIN" val="\documentclass{article}&#10;\usepackage{amsmath}&#10;\pagestyle{empty}&#10;\begin{document}&#10;&#10;\begin{align*}&#10;PD1 &amp; = \frac{P_{in}}{8}(1+a\sin \phi)\\&#10;PD2 &amp; = \frac{P_{in}}{8}(1+a\cos \phi)\\&#10;PD3 &amp; = \frac{P_{in}}{8}(1-a\cos \phi)\\&#10;\end{align*}&#10;&#10;&#10;\end{document}"/>
  <p:tag name="IGUANATEXSIZE" val="20"/>
  <p:tag name="IGUANATEXCURSOR" val="210"/>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24"/>
  <p:tag name="ORIGINALWIDTH" val="2881"/>
  <p:tag name="OUTPUTTYPE" val="PNG"/>
  <p:tag name="IGUANATEXVERSION" val="161"/>
  <p:tag name="LATEXADDIN" val="\documentclass{article}&#10;\usepackage{amsmath}&#10;\pagestyle{empty}&#10;\begin{document}&#10;&#10;$\arctan\left(\frac{PD1-PD2}{PD1-PD3}\right) = \arctan\left(\frac{X}{Y}\right) =  \frac{4\pi}{\lambda}(L_x-L_y)-\frac{\pi}{4}$&#10;&#10;&#10;\end{document}"/>
  <p:tag name="IGUANATEXSIZE" val="20"/>
  <p:tag name="IGUANATEXCURSOR" val="129"/>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42"/>
  <p:tag name="ORIGINALWIDTH" val="1120"/>
  <p:tag name="OUTPUTTYPE" val="PNG"/>
  <p:tag name="IGUANATEXVERSION" val="161"/>
  <p:tag name="LATEXADDIN" val="\documentclass{article}&#10;\usepackage{amsmath}&#10;\pagestyle{empty}&#10;\begin{document}&#10;&#10;$10^{-13}m/\sqrt{\text{Hz}}$ at $3$Hz&#10;&#10;&#10;\end{document}"/>
  <p:tag name="IGUANATEXSIZE" val="20"/>
  <p:tag name="IGUANATEXCURSOR" val="118"/>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54"/>
  <p:tag name="ORIGINALWIDTH" val="1732"/>
  <p:tag name="OUTPUTTYPE" val="PNG"/>
  <p:tag name="IGUANATEXVERSION" val="161"/>
  <p:tag name="LATEXADDIN" val="\documentclass{article}&#10;\usepackage{amsmath}&#10;\pagestyle{empty}&#10;\begin{document}&#10;&#10;$v_{max}=\frac{\lambda}{8} \times 10k\text{Hz} = 1.25mm/s$&#10;&#10;&#10;\end{document}"/>
  <p:tag name="IGUANATEXSIZE" val="20"/>
  <p:tag name="IGUANATEXCURSOR" val="90"/>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64"/>
  <p:tag name="ORIGINALWIDTH" val="1509"/>
  <p:tag name="OUTPUTTYPE" val="PNG"/>
  <p:tag name="IGUANATEXVERSION" val="161"/>
  <p:tag name="LATEXADDIN" val="\documentclass{article}&#10;\usepackage{amsmath}&#10;\pagestyle{empty}&#10;\begin{document}&#10;&#10;&#10;HoQIs vs CPS&#10;&#13;&#10;An offset for around 100$\mu m$&#10;&#10;&#10;\end{document}"/>
  <p:tag name="IGUANATEXSIZE" val="20"/>
  <p:tag name="IGUANATEXCURSOR" val="126"/>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5"/>
  <p:tag name="ORIGINALWIDTH" val="651"/>
  <p:tag name="OUTPUTTYPE" val="PNG"/>
  <p:tag name="IGUANATEXVERSION" val="161"/>
  <p:tag name="LATEXADDIN" val="\documentclass{article}&#10;\usepackage{amsmath}&#10;\pagestyle{empty}&#10;\begin{document}&#10;&#10;&#10;$v = 67\mu m/s$&#10;&#10;\end{document}"/>
  <p:tag name="IGUANATEXSIZE" val="20"/>
  <p:tag name="IGUANATEXCURSOR" val="92"/>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14"/>
  <p:tag name="ORIGINALWIDTH" val="683"/>
  <p:tag name="OUTPUTTYPE" val="PNG"/>
  <p:tag name="IGUANATEXVERSION" val="161"/>
  <p:tag name="LATEXADDIN" val="\documentclass{article}&#10;\usepackage{amsmath}&#10;\pagestyle{empty}&#10;\begin{document}&#10;&#10;$100 \mu m$ offset&#10;&#10;&#10;\end{document}"/>
  <p:tag name="IGUANATEXSIZE" val="20"/>
  <p:tag name="IGUANATEXCURSOR" val="99"/>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911"/>
  <p:tag name="ORIGINALWIDTH" val="1880"/>
  <p:tag name="OUTPUTTYPE" val="PNG"/>
  <p:tag name="IGUANATEXVERSION" val="161"/>
  <p:tag name="LATEXADDIN" val="\documentclass{article}&#10;\usepackage{amsmath}&#10;\pagestyle{empty}&#10;\begin{document}&#10;&#10;\begin{align*}&#10;PD1 - PD2 &amp; = \frac{\sqrt{2}aP_{in}}{8}\sin(\phi-\frac{\pi}{4})\\&#10;PD1 - PD3 &amp; = \frac{\sqrt{2}aP_{in}}{8}\sin(\phi+\frac{\pi}{4})\\&#10;\phi &amp; = \frac{4\pi}{\lambda}(L_x-L_y)&#10;\end{align*}&#10;&#10;&#10;\end{document}"/>
  <p:tag name="IGUANATEXSIZE" val="20"/>
  <p:tag name="IGUANATEXCURSOR" val="266"/>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5"/>
  <p:tag name="ORIGINALWIDTH" val="651"/>
  <p:tag name="OUTPUTTYPE" val="PNG"/>
  <p:tag name="IGUANATEXVERSION" val="161"/>
  <p:tag name="LATEXADDIN" val="\documentclass{article}&#10;\usepackage{amsmath}&#10;\pagestyle{empty}&#10;\begin{document}&#10;&#10;&#10;$v = 67\mu m/s$&#10;&#10;\end{document}"/>
  <p:tag name="IGUANATEXSIZE" val="20"/>
  <p:tag name="IGUANATEXCURSOR" val="92"/>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6"/>
  <p:tag name="ORIGINALWIDTH" val="127"/>
  <p:tag name="OUTPUTTYPE" val="PNG"/>
  <p:tag name="IGUANATEXVERSION" val="161"/>
  <p:tag name="LATEXADDIN" val="\documentclass{article}&#10;\usepackage{amsmath}&#10;\pagestyle{empty}&#10;\begin{document}&#10;&#10;$h_\times$&#10;&#10;&#10;\end{document}"/>
  <p:tag name="IGUANATEXSIZE" val="20"/>
  <p:tag name="IGUANATEXCURSOR" val="90"/>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4"/>
  <p:tag name="ORIGINALWIDTH" val="683"/>
  <p:tag name="OUTPUTTYPE" val="PNG"/>
  <p:tag name="IGUANATEXVERSION" val="161"/>
  <p:tag name="LATEXADDIN" val="\documentclass{article}&#10;\usepackage{amsmath}&#10;\pagestyle{empty}&#10;\begin{document}&#10;&#10;$100 \mu m$ offset&#10;&#10;&#10;\end{document}"/>
  <p:tag name="IGUANATEXSIZE" val="20"/>
  <p:tag name="IGUANATEXCURSOR" val="99"/>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5"/>
  <p:tag name="ORIGINALWIDTH" val="714"/>
  <p:tag name="OUTPUTTYPE" val="PNG"/>
  <p:tag name="IGUANATEXVERSION" val="161"/>
  <p:tag name="LATEXADDIN" val="\documentclass{article}&#10;\usepackage{amsmath}&#10;\pagestyle{empty}&#10;\begin{document}&#10;&#10;&#10;$v = 250\mu m/s$&#10;&#10;\end{document}"/>
  <p:tag name="IGUANATEXSIZE" val="20"/>
  <p:tag name="IGUANATEXCURSOR" val="90"/>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9"/>
  <p:tag name="ORIGINALWIDTH" val="760"/>
  <p:tag name="OUTPUTTYPE" val="PNG"/>
  <p:tag name="IGUANATEXVERSION" val="161"/>
  <p:tag name="LATEXADDIN" val="\documentclass{article}&#10;\usepackage{amsmath}&#10;\pagestyle{empty}&#10;\begin{document}&#10;&#10;&#10;$\frac{X_m(\omega)}{X_g(\omega)} = \frac{1}{1-\frac{f^2}{f_0^2}}$&#10;&#10;\end{document}"/>
  <p:tag name="IGUANATEXSIZE" val="20"/>
  <p:tag name="IGUANATEXCURSOR" val="137"/>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84"/>
  <p:tag name="ORIGINALWIDTH" val="85"/>
  <p:tag name="OUTPUTTYPE" val="PNG"/>
  <p:tag name="IGUANATEXVERSION" val="161"/>
  <p:tag name="LATEXADDIN" val="\documentclass{article}&#10;\usepackage{amsmath}&#10;\pagestyle{empty}&#10;\begin{document}&#10;&#10;&#10;$T$&#10;&#10;\end{document}"/>
  <p:tag name="IGUANATEXSIZE" val="20"/>
  <p:tag name="IGUANATEXCURSOR" val="84"/>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50"/>
  <p:tag name="ORIGINALWIDTH" val="152"/>
  <p:tag name="OUTPUTTYPE" val="PNG"/>
  <p:tag name="IGUANATEXVERSION" val="161"/>
  <p:tag name="LATEXADDIN" val="\documentclass{article}&#10;\usepackage{amsmath}&#10;\pagestyle{empty}&#10;\begin{document}&#10;&#10;&#10;$\frac{3}{4}T$&#10;&#10;\end{document}"/>
  <p:tag name="IGUANATEXSIZE" val="20"/>
  <p:tag name="IGUANATEXCURSOR" val="93"/>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50"/>
  <p:tag name="ORIGINALWIDTH" val="152"/>
  <p:tag name="OUTPUTTYPE" val="PNG"/>
  <p:tag name="IGUANATEXVERSION" val="161"/>
  <p:tag name="LATEXADDIN" val="\documentclass{article}&#10;\usepackage{amsmath}&#10;\pagestyle{empty}&#10;\begin{document}&#10;&#10;&#10;$\frac{1}{2}T$&#10;&#10;\end{document}"/>
  <p:tag name="IGUANATEXSIZE" val="20"/>
  <p:tag name="IGUANATEXCURSOR" val="93"/>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50"/>
  <p:tag name="ORIGINALWIDTH" val="152"/>
  <p:tag name="OUTPUTTYPE" val="PNG"/>
  <p:tag name="IGUANATEXVERSION" val="161"/>
  <p:tag name="LATEXADDIN" val="\documentclass{article}&#10;\usepackage{amsmath}&#10;\pagestyle{empty}&#10;\begin{document}&#10;&#10;&#10;$\frac{1}{4}T$&#10;&#10;\end{document}"/>
  <p:tag name="IGUANATEXSIZE" val="20"/>
  <p:tag name="IGUANATEXCURSOR" val="90"/>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5"/>
  <p:tag name="ORIGINALWIDTH" val="53"/>
  <p:tag name="OUTPUTTYPE" val="PNG"/>
  <p:tag name="IGUANATEXVERSION" val="161"/>
  <p:tag name="LATEXADDIN" val="\documentclass{article}&#10;\usepackage{amsmath}&#10;\pagestyle{empty}&#10;\begin{document}&#10;&#10;&#10;$0$&#10;&#10;\end{document}"/>
  <p:tag name="IGUANATEXSIZE" val="20"/>
  <p:tag name="IGUANATEXCURSOR" val="84"/>
  <p:tag name="TRANSPARENCY" val="True"/>
  <p:tag name="LATEXENGINEID" val="0"/>
  <p:tag name="TEMPFOLDER" val="/Users/zhaoqinglin/Library/Containers/com.microsoft.Powerpoint/Data/tmp/TemporaryItems/"/>
  <p:tag name="LATEXFORMHEIGHT" val="426.65"/>
  <p:tag name="LATEXFORMWIDTH" val="513.35"/>
  <p:tag name="LATEXFORMWRAP" val="True"/>
  <p:tag name="BITMAPVECTOR" val="0"/>
</p:tagLst>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B689AE8-D5DC-EF43-B65C-A7F8DEA58900}">
  <we:reference id="wa104380121" version="2.0.0.0" store="en-US" storeType="OMEX"/>
  <we:alternateReferences>
    <we:reference id="WA104380121" version="2.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2013 - 2022 Theme</Template>
  <TotalTime>30922</TotalTime>
  <Words>3646</Words>
  <Application>Microsoft Macintosh PowerPoint</Application>
  <PresentationFormat>Widescreen</PresentationFormat>
  <Paragraphs>500</Paragraphs>
  <Slides>40</Slides>
  <Notes>32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Lato Extended</vt:lpstr>
      <vt:lpstr>Linux Libertine</vt:lpstr>
      <vt:lpstr>TimesNewRomanPSMT</vt:lpstr>
      <vt:lpstr>Aptos</vt:lpstr>
      <vt:lpstr>Arial</vt:lpstr>
      <vt:lpstr>Calibri</vt:lpstr>
      <vt:lpstr>Calibri Light</vt:lpstr>
      <vt:lpstr>Consolas</vt:lpstr>
      <vt:lpstr>Copperplate</vt:lpstr>
      <vt:lpstr>Source Sans Pro</vt:lpstr>
      <vt:lpstr>Times New Roman</vt:lpstr>
      <vt:lpstr>Office 2013 - 2022 Theme</vt:lpstr>
      <vt:lpstr>Building Position Sensing System for the Test Mass of the OmniSens </vt:lpstr>
      <vt:lpstr>Content </vt:lpstr>
      <vt:lpstr>Science of Gravitational Waves</vt:lpstr>
      <vt:lpstr>Detectors: Interferometer</vt:lpstr>
      <vt:lpstr>The Einstein Telescope: LF-HF</vt:lpstr>
      <vt:lpstr>Low Frequency Science</vt:lpstr>
      <vt:lpstr>Seismic Noise: Tilt-Horizontal Coupling</vt:lpstr>
      <vt:lpstr>The OmniSens Inertial Isolation System</vt:lpstr>
      <vt:lpstr>Working Principle</vt:lpstr>
      <vt:lpstr>Working Principle</vt:lpstr>
      <vt:lpstr>Setup  </vt:lpstr>
      <vt:lpstr>Setup </vt:lpstr>
      <vt:lpstr>Absolute Position Sensing: CPS</vt:lpstr>
      <vt:lpstr>Analytical Transfer Function</vt:lpstr>
      <vt:lpstr>Analytical Transfer Function</vt:lpstr>
      <vt:lpstr>Simulation </vt:lpstr>
      <vt:lpstr>Analytical, Simulation and Measurement</vt:lpstr>
      <vt:lpstr>Noise Optimization and Board Upgrade</vt:lpstr>
      <vt:lpstr>Noise Analysis: Optimization of Board and Cabling</vt:lpstr>
      <vt:lpstr>Possible Error: CPS Offset Check</vt:lpstr>
      <vt:lpstr>Relative Position Sensing: HoQIs </vt:lpstr>
      <vt:lpstr>Relative Position Sensing: HoQIs </vt:lpstr>
      <vt:lpstr>Combine Measurement </vt:lpstr>
      <vt:lpstr>Fitting: Linear or Cubic</vt:lpstr>
      <vt:lpstr>Offset Analysis: Functioning Well</vt:lpstr>
      <vt:lpstr>Offset Analysis: Functioning Well</vt:lpstr>
      <vt:lpstr>Offset Analysis: Fringe Slipping </vt:lpstr>
      <vt:lpstr>Offset Analysis: Fringe Slipping</vt:lpstr>
      <vt:lpstr>CPS Calibrating HoQIs</vt:lpstr>
      <vt:lpstr>Result: a Functional Sensing System</vt:lpstr>
      <vt:lpstr>Result: a Functional Sensing System</vt:lpstr>
      <vt:lpstr>References</vt:lpstr>
      <vt:lpstr>Sensitivity Improvement of OmniSens</vt:lpstr>
      <vt:lpstr>Offset Analysis: Fringe Slipping</vt:lpstr>
      <vt:lpstr>Offset Analysis: Fringe Slipping</vt:lpstr>
      <vt:lpstr>Methods for seismic noise isolation</vt:lpstr>
      <vt:lpstr>Why Triangle</vt:lpstr>
      <vt:lpstr>Optical Layout</vt:lpstr>
      <vt:lpstr>Control Scheme for OmniSens</vt:lpstr>
      <vt:lpstr>Triangle Configuration of ET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Zhaoqing Lin</dc:creator>
  <cp:keywords/>
  <dc:description/>
  <cp:lastModifiedBy>Zhaoqing Lin</cp:lastModifiedBy>
  <cp:revision>76</cp:revision>
  <cp:lastPrinted>2025-07-31T12:28:54Z</cp:lastPrinted>
  <dcterms:created xsi:type="dcterms:W3CDTF">2025-06-30T07:55:57Z</dcterms:created>
  <dcterms:modified xsi:type="dcterms:W3CDTF">2025-08-06T04:24:55Z</dcterms:modified>
  <cp:category/>
</cp:coreProperties>
</file>